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4"/>
  </p:notesMasterIdLst>
  <p:handoutMasterIdLst>
    <p:handoutMasterId r:id="rId25"/>
  </p:handoutMasterIdLst>
  <p:sldIdLst>
    <p:sldId id="365" r:id="rId2"/>
    <p:sldId id="493" r:id="rId3"/>
    <p:sldId id="495" r:id="rId4"/>
    <p:sldId id="544" r:id="rId5"/>
    <p:sldId id="498" r:id="rId6"/>
    <p:sldId id="546" r:id="rId7"/>
    <p:sldId id="496" r:id="rId8"/>
    <p:sldId id="545" r:id="rId9"/>
    <p:sldId id="547" r:id="rId10"/>
    <p:sldId id="548" r:id="rId11"/>
    <p:sldId id="499" r:id="rId12"/>
    <p:sldId id="553" r:id="rId13"/>
    <p:sldId id="554" r:id="rId14"/>
    <p:sldId id="555" r:id="rId15"/>
    <p:sldId id="556" r:id="rId16"/>
    <p:sldId id="558" r:id="rId17"/>
    <p:sldId id="562" r:id="rId18"/>
    <p:sldId id="557" r:id="rId19"/>
    <p:sldId id="505" r:id="rId20"/>
    <p:sldId id="506" r:id="rId21"/>
    <p:sldId id="508" r:id="rId22"/>
    <p:sldId id="563" r:id="rId23"/>
  </p:sldIdLst>
  <p:sldSz cx="9906000" cy="6858000" type="A4"/>
  <p:notesSz cx="6888163" cy="96234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3cL+eLpKSyP8BDG9UMJBxg" hashData="uT+ZYV3uKk9B1KpoEsy3kZefg9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DDF6"/>
    <a:srgbClr val="FFB9ED"/>
    <a:srgbClr val="FF85DF"/>
    <a:srgbClr val="CC0099"/>
    <a:srgbClr val="FFFF00"/>
    <a:srgbClr val="FFFF99"/>
    <a:srgbClr val="FFDA65"/>
    <a:srgbClr val="FFDA3B"/>
    <a:srgbClr val="66FF66"/>
    <a:srgbClr val="FFFF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63" autoAdjust="0"/>
    <p:restoredTop sz="99500" autoAdjust="0"/>
  </p:normalViewPr>
  <p:slideViewPr>
    <p:cSldViewPr snapToGrid="0">
      <p:cViewPr varScale="1">
        <p:scale>
          <a:sx n="94" d="100"/>
          <a:sy n="94" d="100"/>
        </p:scale>
        <p:origin x="-734" y="-62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155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50" y="-84"/>
      </p:cViewPr>
      <p:guideLst>
        <p:guide orient="horz" pos="3031"/>
        <p:guide pos="2169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7AA9C030-5CB2-493B-AC13-125A06B55A49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9788" y="722313"/>
            <a:ext cx="5211762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>
                <a:latin typeface="Times New Roman" pitchFamily="18" charset="0"/>
              </a:defRPr>
            </a:lvl1pPr>
          </a:lstStyle>
          <a:p>
            <a:fld id="{99841BF1-1297-4F4C-8B27-C87D9AAEBDA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0250" y="1433513"/>
            <a:ext cx="8420100" cy="446087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>
              <a:defRPr/>
            </a:lvl1pPr>
          </a:lstStyle>
          <a:p>
            <a:endParaRPr lang="it-IT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DB42A9-000C-4356-92BE-20182001B58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90471" name="AutoShape 7"/>
          <p:cNvSpPr>
            <a:spLocks noChangeArrowheads="1"/>
          </p:cNvSpPr>
          <p:nvPr/>
        </p:nvSpPr>
        <p:spPr bwMode="auto">
          <a:xfrm>
            <a:off x="736600" y="2011363"/>
            <a:ext cx="8420100" cy="109537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EBAB85-9693-417A-91C7-E0A86A8886AE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08D8C7-84D9-48C9-BE8F-4A2C10CAA9A1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14363" y="1752600"/>
            <a:ext cx="8667750" cy="42672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60400" y="6245225"/>
            <a:ext cx="21463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719888" y="655955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fld id="{4F276D5C-E9B6-48B4-8717-4F424AA035B2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4363" y="17526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024438" y="17526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4363" y="39624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24438" y="3962400"/>
            <a:ext cx="4257675" cy="2057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60400" y="6245225"/>
            <a:ext cx="21463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6719888" y="655955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fld id="{9EB0758A-E926-44FD-AE54-2DD5BD042D6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2232E4-B294-4E13-BDA4-8BB1ACD2B2E2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288DF7-DDC8-4751-951B-2C4D183D8BE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8CECFF-A8AA-432B-9C62-8842D9961FC6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BABCD7-3881-4C2D-984C-5DDE78ACFCA9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CC40EA-94A5-47FF-B70F-0C3CF6A111E8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78C5E8-4B9D-4406-AB5F-10A46ED33D36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915FE0-6DFD-41B6-82C7-094BC30FB4B5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3B5BBB-51A4-4F0C-A142-11E256B8474D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EEEE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660400" y="677863"/>
            <a:ext cx="8621713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888" y="655955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BABEB1-481D-4B49-AD3D-B16E6562A470}" type="slidenum">
              <a:rPr lang="it-IT"/>
              <a:pPr/>
              <a:t>‹N›</a:t>
            </a:fld>
            <a:endParaRPr lang="it-IT"/>
          </a:p>
          <a:p>
            <a:endParaRPr lang="it-IT"/>
          </a:p>
        </p:txBody>
      </p:sp>
      <p:sp>
        <p:nvSpPr>
          <p:cNvPr id="7" name="Segnaposto numero diapositiva 7"/>
          <p:cNvSpPr txBox="1">
            <a:spLocks/>
          </p:cNvSpPr>
          <p:nvPr/>
        </p:nvSpPr>
        <p:spPr>
          <a:xfrm>
            <a:off x="9312813" y="42204"/>
            <a:ext cx="677595" cy="476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C25B33-A714-4132-9DBF-0CD7EAEACAC5}" type="slidenum">
              <a:rPr kumimoji="0" lang="it-IT" sz="16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b="1" dirty="0">
                <a:solidFill>
                  <a:schemeClr val="tx1"/>
                </a:solidFill>
              </a:rPr>
              <a:t>2. I </a:t>
            </a:r>
            <a:r>
              <a:rPr lang="it-IT" sz="3200" b="1" dirty="0" smtClean="0">
                <a:solidFill>
                  <a:schemeClr val="tx1"/>
                </a:solidFill>
              </a:rPr>
              <a:t>QUADRILATERI</a:t>
            </a:r>
            <a:endParaRPr lang="it-IT" sz="3200" b="1" dirty="0">
              <a:solidFill>
                <a:schemeClr val="tx1"/>
              </a:solidFill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81788" y="6378575"/>
            <a:ext cx="3105150" cy="369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600" i="1"/>
              <a:t>A cura di  Mimmo CORRADO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olo isoscele 25"/>
          <p:cNvSpPr/>
          <p:nvPr/>
        </p:nvSpPr>
        <p:spPr bwMode="auto">
          <a:xfrm flipH="1">
            <a:off x="2679700" y="4311650"/>
            <a:ext cx="4282239" cy="2336799"/>
          </a:xfrm>
          <a:prstGeom prst="triangle">
            <a:avLst>
              <a:gd name="adj" fmla="val 1848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0" name="Triangolo isoscele 19"/>
          <p:cNvSpPr/>
          <p:nvPr/>
        </p:nvSpPr>
        <p:spPr bwMode="auto">
          <a:xfrm>
            <a:off x="2679700" y="4305300"/>
            <a:ext cx="4282239" cy="2336799"/>
          </a:xfrm>
          <a:prstGeom prst="triangle">
            <a:avLst>
              <a:gd name="adj" fmla="val 18482"/>
            </a:avLst>
          </a:prstGeom>
          <a:solidFill>
            <a:srgbClr val="0033CC">
              <a:alpha val="65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930751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Il trapezio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ha le diagonali congruenti.</a:t>
            </a:r>
            <a:endParaRPr lang="it-IT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395389" y="6499067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929039" y="6467317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140218" y="4008530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194236" y="397878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0" name="Trapezio 9"/>
          <p:cNvSpPr/>
          <p:nvPr/>
        </p:nvSpPr>
        <p:spPr bwMode="auto">
          <a:xfrm>
            <a:off x="2682391" y="4301466"/>
            <a:ext cx="4271211" cy="2334126"/>
          </a:xfrm>
          <a:prstGeom prst="trapezoid">
            <a:avLst>
              <a:gd name="adj" fmla="val 3376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32" name="Gruppo 31"/>
          <p:cNvGrpSpPr/>
          <p:nvPr/>
        </p:nvGrpSpPr>
        <p:grpSpPr>
          <a:xfrm>
            <a:off x="2910991" y="5428424"/>
            <a:ext cx="303631" cy="183982"/>
            <a:chOff x="2910991" y="5428424"/>
            <a:chExt cx="303631" cy="183982"/>
          </a:xfrm>
        </p:grpSpPr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3" name="Gruppo 32"/>
          <p:cNvGrpSpPr/>
          <p:nvPr/>
        </p:nvGrpSpPr>
        <p:grpSpPr>
          <a:xfrm>
            <a:off x="6323951" y="5308441"/>
            <a:ext cx="396206" cy="220245"/>
            <a:chOff x="6323951" y="5308441"/>
            <a:chExt cx="396206" cy="220245"/>
          </a:xfrm>
        </p:grpSpPr>
        <p:sp>
          <p:nvSpPr>
            <p:cNvPr id="23" name="Line 12"/>
            <p:cNvSpPr>
              <a:spLocks noChangeShapeType="1"/>
            </p:cNvSpPr>
            <p:nvPr/>
          </p:nvSpPr>
          <p:spPr bwMode="auto">
            <a:xfrm rot="16200000">
              <a:off x="6458052" y="5266582"/>
              <a:ext cx="156077" cy="3681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rot="16200000">
              <a:off x="6429978" y="5202414"/>
              <a:ext cx="156077" cy="3681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517921"/>
            <a:ext cx="9906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i="1" u="sng" dirty="0" smtClean="0">
                <a:solidFill>
                  <a:srgbClr val="002060"/>
                </a:solidFill>
              </a:rPr>
              <a:t>Dimostrazione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I triangoli ABC e ABD hanno: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- Il lato AB in comune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- I lati AD e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 BC congruenti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- Gli angoli A e B congruenti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Pertanto per il I criterio di congruenza sono congruenti.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Si deduce quindi che le diagonali AC e BD sono congruenti.</a:t>
            </a:r>
            <a:endParaRPr lang="it-IT" sz="1600" i="1" dirty="0" smtClean="0">
              <a:solidFill>
                <a:srgbClr val="002060"/>
              </a:solidFill>
            </a:endParaRPr>
          </a:p>
        </p:txBody>
      </p:sp>
      <p:sp>
        <p:nvSpPr>
          <p:cNvPr id="30" name="Torta 29"/>
          <p:cNvSpPr/>
          <p:nvPr/>
        </p:nvSpPr>
        <p:spPr bwMode="auto">
          <a:xfrm flipV="1">
            <a:off x="2315077" y="6265444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1" name="Torta 30"/>
          <p:cNvSpPr/>
          <p:nvPr/>
        </p:nvSpPr>
        <p:spPr bwMode="auto">
          <a:xfrm flipH="1" flipV="1">
            <a:off x="6576595" y="6265445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9" name="Figura a mano libera 28"/>
          <p:cNvSpPr/>
          <p:nvPr/>
        </p:nvSpPr>
        <p:spPr bwMode="auto">
          <a:xfrm rot="16200000">
            <a:off x="4788577" y="6521124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52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52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52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2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52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52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0" grpId="0" animBg="1"/>
      <p:bldP spid="355331" grpId="0"/>
      <p:bldP spid="19" grpId="0"/>
      <p:bldP spid="30" grpId="0" animBg="1"/>
      <p:bldP spid="31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Parallelogramma</a:t>
            </a:r>
            <a:r>
              <a:rPr lang="it-IT" dirty="0"/>
              <a:t> è un quadrilatero avente i lati opposti </a:t>
            </a:r>
            <a:r>
              <a:rPr lang="it-IT" dirty="0" smtClean="0"/>
              <a:t>paralleli.</a:t>
            </a:r>
            <a:endParaRPr lang="it-IT" dirty="0"/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1943684" y="649388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6507747" y="653198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7777747" y="399674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3208922" y="3957060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359436" name="AutoShape 12"/>
          <p:cNvSpPr>
            <a:spLocks noChangeArrowheads="1"/>
          </p:cNvSpPr>
          <p:nvPr/>
        </p:nvSpPr>
        <p:spPr bwMode="auto">
          <a:xfrm>
            <a:off x="2237372" y="4287260"/>
            <a:ext cx="5580063" cy="2284413"/>
          </a:xfrm>
          <a:prstGeom prst="parallelogram">
            <a:avLst>
              <a:gd name="adj" fmla="val 54417"/>
            </a:avLst>
          </a:prstGeom>
          <a:solidFill>
            <a:srgbClr val="B7DB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riangolo isoscele 32"/>
          <p:cNvSpPr/>
          <p:nvPr/>
        </p:nvSpPr>
        <p:spPr bwMode="auto">
          <a:xfrm flipH="1" flipV="1">
            <a:off x="3488156" y="4277352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FF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2" name="Triangolo isoscele 31"/>
          <p:cNvSpPr/>
          <p:nvPr/>
        </p:nvSpPr>
        <p:spPr bwMode="auto">
          <a:xfrm>
            <a:off x="2228851" y="4286251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33C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360947" y="1042988"/>
            <a:ext cx="9545053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In un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Parallelogramma</a:t>
            </a:r>
            <a:r>
              <a:rPr lang="it-IT" dirty="0"/>
              <a:t> </a:t>
            </a:r>
            <a:r>
              <a:rPr lang="it-IT" dirty="0" smtClean="0"/>
              <a:t>ogni diagonale divide il parallelogramma in due triangoli congruenti.</a:t>
            </a:r>
            <a:endParaRPr lang="it-IT" dirty="0"/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1943684" y="649388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6507747" y="653198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7777747" y="399674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3208922" y="3957060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359436" name="AutoShape 12"/>
          <p:cNvSpPr>
            <a:spLocks noChangeArrowheads="1"/>
          </p:cNvSpPr>
          <p:nvPr/>
        </p:nvSpPr>
        <p:spPr bwMode="auto">
          <a:xfrm>
            <a:off x="2237372" y="4287260"/>
            <a:ext cx="5580063" cy="2284413"/>
          </a:xfrm>
          <a:prstGeom prst="parallelogram">
            <a:avLst>
              <a:gd name="adj" fmla="val 5441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Torta 20"/>
          <p:cNvSpPr/>
          <p:nvPr/>
        </p:nvSpPr>
        <p:spPr bwMode="auto">
          <a:xfrm rot="10800000">
            <a:off x="6210300" y="6212680"/>
            <a:ext cx="728664" cy="716755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28" name="Connettore 1 27"/>
          <p:cNvCxnSpPr/>
          <p:nvPr/>
        </p:nvCxnSpPr>
        <p:spPr bwMode="auto">
          <a:xfrm>
            <a:off x="3483769" y="4288631"/>
            <a:ext cx="3085473" cy="2268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0" y="1681250"/>
            <a:ext cx="1662635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i="1" u="sng" dirty="0">
                <a:solidFill>
                  <a:srgbClr val="002060"/>
                </a:solidFill>
              </a:rPr>
              <a:t>Dimostrazione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0" y="2003261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 triangoli ABD e BCD sono congruenti per il II criterio. Infatti hanno:</a:t>
            </a:r>
          </a:p>
        </p:txBody>
      </p:sp>
      <p:sp>
        <p:nvSpPr>
          <p:cNvPr id="35" name="Torta 34"/>
          <p:cNvSpPr/>
          <p:nvPr/>
        </p:nvSpPr>
        <p:spPr bwMode="auto">
          <a:xfrm rot="10800000" flipH="1" flipV="1">
            <a:off x="3133476" y="3934325"/>
            <a:ext cx="711494" cy="711494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6" name="Torta 35"/>
          <p:cNvSpPr/>
          <p:nvPr/>
        </p:nvSpPr>
        <p:spPr bwMode="auto">
          <a:xfrm rot="10800000" flipH="1">
            <a:off x="3124841" y="3929574"/>
            <a:ext cx="720000" cy="720000"/>
          </a:xfrm>
          <a:prstGeom prst="pie">
            <a:avLst>
              <a:gd name="adj1" fmla="val 14466671"/>
              <a:gd name="adj2" fmla="val 19392052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8" name="Torta 37"/>
          <p:cNvSpPr/>
          <p:nvPr/>
        </p:nvSpPr>
        <p:spPr bwMode="auto">
          <a:xfrm rot="10800000" flipV="1">
            <a:off x="6216204" y="6209685"/>
            <a:ext cx="720000" cy="720000"/>
          </a:xfrm>
          <a:prstGeom prst="pie">
            <a:avLst>
              <a:gd name="adj1" fmla="val 14486225"/>
              <a:gd name="adj2" fmla="val 1936686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0" y="2299719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ABD congruente all’angolo BDC perché alterni interni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0" y="2620562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ADB congruente all’angolo CBD perché alterni interni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0" y="2945413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Il lato BD in comune</a:t>
            </a:r>
          </a:p>
        </p:txBody>
      </p:sp>
      <p:grpSp>
        <p:nvGrpSpPr>
          <p:cNvPr id="27" name="Gruppo 26"/>
          <p:cNvGrpSpPr/>
          <p:nvPr/>
        </p:nvGrpSpPr>
        <p:grpSpPr>
          <a:xfrm rot="16911052">
            <a:off x="4820004" y="5280035"/>
            <a:ext cx="303631" cy="183982"/>
            <a:chOff x="2910991" y="5428424"/>
            <a:chExt cx="303631" cy="183982"/>
          </a:xfrm>
        </p:grpSpPr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4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24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24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2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8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359427" grpId="0"/>
      <p:bldP spid="21" grpId="0" animBg="1"/>
      <p:bldP spid="30" grpId="0"/>
      <p:bldP spid="34" grpId="0"/>
      <p:bldP spid="35" grpId="0" animBg="1"/>
      <p:bldP spid="36" grpId="0" animBg="1"/>
      <p:bldP spid="38" grpId="0" animBg="1"/>
      <p:bldP spid="39" grpId="0"/>
      <p:bldP spid="40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riangolo isoscele 32"/>
          <p:cNvSpPr/>
          <p:nvPr/>
        </p:nvSpPr>
        <p:spPr bwMode="auto">
          <a:xfrm flipH="1" flipV="1">
            <a:off x="3488156" y="4277352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FF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2" name="Triangolo isoscele 31"/>
          <p:cNvSpPr/>
          <p:nvPr/>
        </p:nvSpPr>
        <p:spPr bwMode="auto">
          <a:xfrm>
            <a:off x="2228851" y="4286251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33C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1943684" y="649388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6507747" y="653198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7777747" y="399674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3208922" y="3957060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359436" name="AutoShape 12"/>
          <p:cNvSpPr>
            <a:spLocks noChangeArrowheads="1"/>
          </p:cNvSpPr>
          <p:nvPr/>
        </p:nvSpPr>
        <p:spPr bwMode="auto">
          <a:xfrm>
            <a:off x="2237372" y="4287260"/>
            <a:ext cx="5580063" cy="2284413"/>
          </a:xfrm>
          <a:prstGeom prst="parallelogram">
            <a:avLst>
              <a:gd name="adj" fmla="val 5441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Torta 20"/>
          <p:cNvSpPr/>
          <p:nvPr/>
        </p:nvSpPr>
        <p:spPr bwMode="auto">
          <a:xfrm rot="10800000">
            <a:off x="6210300" y="6212680"/>
            <a:ext cx="728664" cy="716755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cxnSp>
        <p:nvCxnSpPr>
          <p:cNvPr id="28" name="Connettore 1 27"/>
          <p:cNvCxnSpPr/>
          <p:nvPr/>
        </p:nvCxnSpPr>
        <p:spPr bwMode="auto">
          <a:xfrm>
            <a:off x="3483769" y="4288631"/>
            <a:ext cx="3085473" cy="22685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0" y="1681250"/>
            <a:ext cx="1662635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i="1" u="sng" dirty="0">
                <a:solidFill>
                  <a:srgbClr val="002060"/>
                </a:solidFill>
              </a:rPr>
              <a:t>Dimostrazione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0" y="2003261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 triangoli ABD e BCD sono congruenti per il II criterio. Infatti hanno:</a:t>
            </a:r>
          </a:p>
        </p:txBody>
      </p:sp>
      <p:sp>
        <p:nvSpPr>
          <p:cNvPr id="35" name="Torta 34"/>
          <p:cNvSpPr/>
          <p:nvPr/>
        </p:nvSpPr>
        <p:spPr bwMode="auto">
          <a:xfrm rot="10800000" flipH="1" flipV="1">
            <a:off x="3133476" y="3934325"/>
            <a:ext cx="711494" cy="711494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6" name="Torta 35"/>
          <p:cNvSpPr/>
          <p:nvPr/>
        </p:nvSpPr>
        <p:spPr bwMode="auto">
          <a:xfrm rot="10800000" flipH="1">
            <a:off x="3124841" y="3929574"/>
            <a:ext cx="720000" cy="720000"/>
          </a:xfrm>
          <a:prstGeom prst="pie">
            <a:avLst>
              <a:gd name="adj1" fmla="val 14466671"/>
              <a:gd name="adj2" fmla="val 19392052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8" name="Torta 37"/>
          <p:cNvSpPr/>
          <p:nvPr/>
        </p:nvSpPr>
        <p:spPr bwMode="auto">
          <a:xfrm rot="10800000" flipV="1">
            <a:off x="6216204" y="6209685"/>
            <a:ext cx="720000" cy="720000"/>
          </a:xfrm>
          <a:prstGeom prst="pie">
            <a:avLst>
              <a:gd name="adj1" fmla="val 14486225"/>
              <a:gd name="adj2" fmla="val 1936686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0" y="2299719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ABD congruente all’angolo BDC perché alterni interni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0" y="2620562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ADB congruente all’angolo CBD perché alterni interni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0" y="2945413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Il lato BD in comune</a:t>
            </a:r>
          </a:p>
        </p:txBody>
      </p:sp>
      <p:grpSp>
        <p:nvGrpSpPr>
          <p:cNvPr id="2" name="Gruppo 26"/>
          <p:cNvGrpSpPr/>
          <p:nvPr/>
        </p:nvGrpSpPr>
        <p:grpSpPr>
          <a:xfrm rot="16911052">
            <a:off x="4820004" y="5280035"/>
            <a:ext cx="303631" cy="183982"/>
            <a:chOff x="2910991" y="5428424"/>
            <a:chExt cx="303631" cy="183982"/>
          </a:xfrm>
        </p:grpSpPr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In un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Parallelogramma</a:t>
            </a:r>
            <a:r>
              <a:rPr lang="it-IT" dirty="0"/>
              <a:t> </a:t>
            </a:r>
            <a:r>
              <a:rPr lang="it-IT" dirty="0" smtClean="0"/>
              <a:t> i lati opposti sono congruenti.</a:t>
            </a: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0" y="3302352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Si deduce quindi che: AB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DC   e   </a:t>
            </a:r>
            <a:r>
              <a:rPr lang="it-IT" sz="1600" i="1" dirty="0" smtClean="0">
                <a:solidFill>
                  <a:srgbClr val="002060"/>
                </a:solidFill>
              </a:rPr>
              <a:t>AD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BC</a:t>
            </a:r>
            <a:r>
              <a:rPr lang="it-IT" sz="1600" i="1" dirty="0" smtClean="0">
                <a:solidFill>
                  <a:srgbClr val="002060"/>
                </a:solidFill>
              </a:rPr>
              <a:t> </a:t>
            </a:r>
          </a:p>
        </p:txBody>
      </p:sp>
      <p:grpSp>
        <p:nvGrpSpPr>
          <p:cNvPr id="26" name="Gruppo 8"/>
          <p:cNvGrpSpPr/>
          <p:nvPr/>
        </p:nvGrpSpPr>
        <p:grpSpPr>
          <a:xfrm>
            <a:off x="2754581" y="5175761"/>
            <a:ext cx="303631" cy="183982"/>
            <a:chOff x="2910991" y="5428424"/>
            <a:chExt cx="303631" cy="183982"/>
          </a:xfrm>
        </p:grpSpPr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1" name="Gruppo 11"/>
          <p:cNvGrpSpPr/>
          <p:nvPr/>
        </p:nvGrpSpPr>
        <p:grpSpPr>
          <a:xfrm>
            <a:off x="7033813" y="5328161"/>
            <a:ext cx="303631" cy="183982"/>
            <a:chOff x="2910991" y="5428424"/>
            <a:chExt cx="303631" cy="183982"/>
          </a:xfrm>
        </p:grpSpPr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45" name="Figura a mano libera 44"/>
          <p:cNvSpPr/>
          <p:nvPr/>
        </p:nvSpPr>
        <p:spPr bwMode="auto">
          <a:xfrm rot="16200000">
            <a:off x="5209683" y="4162935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6" name="Figura a mano libera 45"/>
          <p:cNvSpPr/>
          <p:nvPr/>
        </p:nvSpPr>
        <p:spPr bwMode="auto">
          <a:xfrm rot="16200000">
            <a:off x="4519874" y="6432893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8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88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88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21" grpId="0" animBg="1"/>
      <p:bldP spid="30" grpId="0"/>
      <p:bldP spid="34" grpId="0"/>
      <p:bldP spid="35" grpId="0" animBg="1"/>
      <p:bldP spid="36" grpId="0" animBg="1"/>
      <p:bldP spid="38" grpId="0" animBg="1"/>
      <p:bldP spid="39" grpId="0"/>
      <p:bldP spid="40" grpId="0"/>
      <p:bldP spid="41" grpId="0"/>
      <p:bldP spid="24" grpId="0"/>
      <p:bldP spid="25" grpId="0"/>
      <p:bldP spid="45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riangolo isoscele 32"/>
          <p:cNvSpPr/>
          <p:nvPr/>
        </p:nvSpPr>
        <p:spPr bwMode="auto">
          <a:xfrm flipH="1" flipV="1">
            <a:off x="3488156" y="4277352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FF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2" name="Triangolo isoscele 31"/>
          <p:cNvSpPr/>
          <p:nvPr/>
        </p:nvSpPr>
        <p:spPr bwMode="auto">
          <a:xfrm>
            <a:off x="2228851" y="4286251"/>
            <a:ext cx="4349750" cy="2286000"/>
          </a:xfrm>
          <a:prstGeom prst="triangle">
            <a:avLst>
              <a:gd name="adj" fmla="val 28847"/>
            </a:avLst>
          </a:prstGeom>
          <a:solidFill>
            <a:srgbClr val="0033C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1943684" y="649388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6507747" y="653198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7777747" y="399674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3208922" y="3957060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359436" name="AutoShape 12"/>
          <p:cNvSpPr>
            <a:spLocks noChangeArrowheads="1"/>
          </p:cNvSpPr>
          <p:nvPr/>
        </p:nvSpPr>
        <p:spPr bwMode="auto">
          <a:xfrm>
            <a:off x="2237372" y="4287260"/>
            <a:ext cx="5580063" cy="2284413"/>
          </a:xfrm>
          <a:prstGeom prst="parallelogram">
            <a:avLst>
              <a:gd name="adj" fmla="val 5441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Torta 20"/>
          <p:cNvSpPr/>
          <p:nvPr/>
        </p:nvSpPr>
        <p:spPr bwMode="auto">
          <a:xfrm rot="10800000">
            <a:off x="6210300" y="6212680"/>
            <a:ext cx="728664" cy="716755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0" y="1524834"/>
            <a:ext cx="1662635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i="1" u="sng" dirty="0">
                <a:solidFill>
                  <a:srgbClr val="002060"/>
                </a:solidFill>
              </a:rPr>
              <a:t>Dimostrazione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0" y="1846845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 triangoli ABD e BCD sono congruenti per il II criterio. Infatti hanno:</a:t>
            </a:r>
          </a:p>
        </p:txBody>
      </p:sp>
      <p:sp>
        <p:nvSpPr>
          <p:cNvPr id="35" name="Torta 34"/>
          <p:cNvSpPr/>
          <p:nvPr/>
        </p:nvSpPr>
        <p:spPr bwMode="auto">
          <a:xfrm rot="10800000" flipH="1" flipV="1">
            <a:off x="3133476" y="3934325"/>
            <a:ext cx="711494" cy="711494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6" name="Torta 35"/>
          <p:cNvSpPr/>
          <p:nvPr/>
        </p:nvSpPr>
        <p:spPr bwMode="auto">
          <a:xfrm rot="10800000" flipH="1">
            <a:off x="3124841" y="3929574"/>
            <a:ext cx="720000" cy="720000"/>
          </a:xfrm>
          <a:prstGeom prst="pie">
            <a:avLst>
              <a:gd name="adj1" fmla="val 14466671"/>
              <a:gd name="adj2" fmla="val 19392052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8" name="Torta 37"/>
          <p:cNvSpPr/>
          <p:nvPr/>
        </p:nvSpPr>
        <p:spPr bwMode="auto">
          <a:xfrm rot="10800000" flipV="1">
            <a:off x="6216204" y="6209685"/>
            <a:ext cx="720000" cy="720000"/>
          </a:xfrm>
          <a:prstGeom prst="pie">
            <a:avLst>
              <a:gd name="adj1" fmla="val 14486225"/>
              <a:gd name="adj2" fmla="val 1936686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0" y="2143303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ABD congruente all’angolo BDC perché alterni interni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0" y="2464146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ADB congruente all’angolo CBD perché alterni interni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0" y="2788997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Il lato BD in comune</a:t>
            </a:r>
          </a:p>
        </p:txBody>
      </p:sp>
      <p:grpSp>
        <p:nvGrpSpPr>
          <p:cNvPr id="2" name="Gruppo 26"/>
          <p:cNvGrpSpPr/>
          <p:nvPr/>
        </p:nvGrpSpPr>
        <p:grpSpPr>
          <a:xfrm rot="16911052">
            <a:off x="4820004" y="5280035"/>
            <a:ext cx="303631" cy="183982"/>
            <a:chOff x="2910991" y="5428424"/>
            <a:chExt cx="303631" cy="183982"/>
          </a:xfrm>
        </p:grpSpPr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In un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Parallelogramma</a:t>
            </a:r>
            <a:r>
              <a:rPr lang="it-IT" dirty="0"/>
              <a:t> </a:t>
            </a:r>
            <a:r>
              <a:rPr lang="it-IT" dirty="0" smtClean="0"/>
              <a:t> gli angoli opposti sono congruenti.</a:t>
            </a: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0" y="3145936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Si deduce quindi che gli angoli A e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C sono congruenti.</a:t>
            </a:r>
            <a:r>
              <a:rPr lang="it-IT" sz="1600" i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7" name="Torta 46"/>
          <p:cNvSpPr/>
          <p:nvPr/>
        </p:nvSpPr>
        <p:spPr bwMode="auto">
          <a:xfrm flipV="1">
            <a:off x="1863017" y="6201150"/>
            <a:ext cx="744955" cy="744955"/>
          </a:xfrm>
          <a:prstGeom prst="pie">
            <a:avLst>
              <a:gd name="adj1" fmla="val 0"/>
              <a:gd name="adj2" fmla="val 3655098"/>
            </a:avLst>
          </a:prstGeom>
          <a:solidFill>
            <a:srgbClr val="CC00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8" name="Torta 47"/>
          <p:cNvSpPr/>
          <p:nvPr/>
        </p:nvSpPr>
        <p:spPr bwMode="auto">
          <a:xfrm flipH="1">
            <a:off x="7446422" y="3913647"/>
            <a:ext cx="744955" cy="744955"/>
          </a:xfrm>
          <a:prstGeom prst="pie">
            <a:avLst>
              <a:gd name="adj1" fmla="val 0"/>
              <a:gd name="adj2" fmla="val 3655098"/>
            </a:avLst>
          </a:prstGeom>
          <a:solidFill>
            <a:srgbClr val="CC00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9" name="Rettangolo 48"/>
          <p:cNvSpPr/>
          <p:nvPr/>
        </p:nvSpPr>
        <p:spPr>
          <a:xfrm>
            <a:off x="0" y="3478813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Essendo inoltre gli angoli B e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 D somma di angoli congruenti sono anch’essi congruenti.</a:t>
            </a:r>
            <a:r>
              <a:rPr lang="it-IT" sz="1600" i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9" name="Torta 28"/>
          <p:cNvSpPr/>
          <p:nvPr/>
        </p:nvSpPr>
        <p:spPr bwMode="auto">
          <a:xfrm rot="10800000" flipH="1">
            <a:off x="3122460" y="3927193"/>
            <a:ext cx="720000" cy="720000"/>
          </a:xfrm>
          <a:prstGeom prst="pie">
            <a:avLst>
              <a:gd name="adj1" fmla="val 14466671"/>
              <a:gd name="adj2" fmla="val 10308"/>
            </a:avLst>
          </a:prstGeom>
          <a:solidFill>
            <a:srgbClr val="FF0000">
              <a:alpha val="5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1" name="Torta 30"/>
          <p:cNvSpPr/>
          <p:nvPr/>
        </p:nvSpPr>
        <p:spPr bwMode="auto">
          <a:xfrm rot="10800000" flipV="1">
            <a:off x="6213823" y="6209686"/>
            <a:ext cx="720000" cy="720000"/>
          </a:xfrm>
          <a:prstGeom prst="pie">
            <a:avLst>
              <a:gd name="adj1" fmla="val 14486225"/>
              <a:gd name="adj2" fmla="val 21589853"/>
            </a:avLst>
          </a:prstGeom>
          <a:solidFill>
            <a:srgbClr val="FF0000">
              <a:alpha val="5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4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4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4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8" presetClass="entr" presetSubtype="9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2" grpId="0" animBg="1"/>
      <p:bldP spid="21" grpId="0" animBg="1"/>
      <p:bldP spid="30" grpId="0"/>
      <p:bldP spid="34" grpId="0"/>
      <p:bldP spid="35" grpId="0" animBg="1"/>
      <p:bldP spid="36" grpId="0" animBg="1"/>
      <p:bldP spid="38" grpId="0" animBg="1"/>
      <p:bldP spid="39" grpId="0"/>
      <p:bldP spid="40" grpId="0"/>
      <p:bldP spid="41" grpId="0"/>
      <p:bldP spid="24" grpId="0"/>
      <p:bldP spid="25" grpId="0"/>
      <p:bldP spid="47" grpId="0" animBg="1"/>
      <p:bldP spid="48" grpId="0" animBg="1"/>
      <p:bldP spid="49" grpId="0"/>
      <p:bldP spid="29" grpId="1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angolo isoscele 56"/>
          <p:cNvSpPr/>
          <p:nvPr/>
        </p:nvSpPr>
        <p:spPr bwMode="auto">
          <a:xfrm>
            <a:off x="2228851" y="5414212"/>
            <a:ext cx="4349750" cy="1158038"/>
          </a:xfrm>
          <a:prstGeom prst="triangle">
            <a:avLst>
              <a:gd name="adj" fmla="val 64252"/>
            </a:avLst>
          </a:prstGeom>
          <a:solidFill>
            <a:srgbClr val="0033C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3" name="Triangolo isoscele 32"/>
          <p:cNvSpPr/>
          <p:nvPr/>
        </p:nvSpPr>
        <p:spPr bwMode="auto">
          <a:xfrm flipH="1" flipV="1">
            <a:off x="3488156" y="4282114"/>
            <a:ext cx="4332370" cy="1144128"/>
          </a:xfrm>
          <a:prstGeom prst="triangle">
            <a:avLst>
              <a:gd name="adj" fmla="val 64312"/>
            </a:avLst>
          </a:prstGeom>
          <a:solidFill>
            <a:srgbClr val="00FF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1943684" y="649388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6507747" y="653198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7777747" y="399674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3208922" y="3957060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359436" name="AutoShape 12"/>
          <p:cNvSpPr>
            <a:spLocks noChangeArrowheads="1"/>
          </p:cNvSpPr>
          <p:nvPr/>
        </p:nvSpPr>
        <p:spPr bwMode="auto">
          <a:xfrm>
            <a:off x="2237372" y="4287260"/>
            <a:ext cx="5580063" cy="2284413"/>
          </a:xfrm>
          <a:prstGeom prst="parallelogram">
            <a:avLst>
              <a:gd name="adj" fmla="val 54417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Torta 20"/>
          <p:cNvSpPr/>
          <p:nvPr/>
        </p:nvSpPr>
        <p:spPr bwMode="auto">
          <a:xfrm rot="10800000">
            <a:off x="6205538" y="6212680"/>
            <a:ext cx="728664" cy="716755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0" y="1524834"/>
            <a:ext cx="1662635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i="1" u="sng" dirty="0">
                <a:solidFill>
                  <a:srgbClr val="002060"/>
                </a:solidFill>
              </a:rPr>
              <a:t>Dimostrazione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0" y="1846845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 triangoli AOB e COD sono congruenti per il II criterio. Infatti hanno:</a:t>
            </a:r>
          </a:p>
        </p:txBody>
      </p:sp>
      <p:sp>
        <p:nvSpPr>
          <p:cNvPr id="35" name="Torta 34"/>
          <p:cNvSpPr/>
          <p:nvPr/>
        </p:nvSpPr>
        <p:spPr bwMode="auto">
          <a:xfrm rot="10800000" flipH="1" flipV="1">
            <a:off x="3133476" y="3934325"/>
            <a:ext cx="711494" cy="711494"/>
          </a:xfrm>
          <a:prstGeom prst="pie">
            <a:avLst>
              <a:gd name="adj1" fmla="val 0"/>
              <a:gd name="adj2" fmla="val 223257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0" y="2143303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i lati AB  e  </a:t>
            </a:r>
            <a:r>
              <a:rPr lang="it-IT" sz="1600" i="1" dirty="0" err="1" smtClean="0">
                <a:solidFill>
                  <a:srgbClr val="002060"/>
                </a:solidFill>
              </a:rPr>
              <a:t>CD</a:t>
            </a:r>
            <a:r>
              <a:rPr lang="it-IT" sz="1600" i="1" dirty="0" smtClean="0">
                <a:solidFill>
                  <a:srgbClr val="002060"/>
                </a:solidFill>
              </a:rPr>
              <a:t> congruenti per quanto dimostrato nel precedente teorema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0" y="2464146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BAO congruente all’angolo OCD perché alterni interni</a:t>
            </a:r>
          </a:p>
        </p:txBody>
      </p:sp>
      <p:grpSp>
        <p:nvGrpSpPr>
          <p:cNvPr id="2" name="Gruppo 26"/>
          <p:cNvGrpSpPr/>
          <p:nvPr/>
        </p:nvGrpSpPr>
        <p:grpSpPr>
          <a:xfrm rot="14866314">
            <a:off x="5096732" y="4173129"/>
            <a:ext cx="303631" cy="183982"/>
            <a:chOff x="2910991" y="5428424"/>
            <a:chExt cx="303631" cy="183982"/>
          </a:xfrm>
        </p:grpSpPr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it-IT" dirty="0" smtClean="0"/>
              <a:t>In un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Parallelogramma</a:t>
            </a:r>
            <a:r>
              <a:rPr lang="it-IT" dirty="0"/>
              <a:t> </a:t>
            </a:r>
            <a:r>
              <a:rPr lang="it-IT" dirty="0" smtClean="0"/>
              <a:t>le diagonali si dimezzano scambievolmente.</a:t>
            </a: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0" y="3145936"/>
            <a:ext cx="990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Si deduce quindi che AO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OC  e B</a:t>
            </a:r>
            <a:r>
              <a:rPr lang="it-IT" sz="1600" i="1" dirty="0" smtClean="0">
                <a:solidFill>
                  <a:srgbClr val="002060"/>
                </a:solidFill>
              </a:rPr>
              <a:t>O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OD, cioè che le diagonali si dimezzano scambievolmente.</a:t>
            </a:r>
            <a:r>
              <a:rPr lang="it-IT" sz="1600" i="1" dirty="0" smtClean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44" name="Connettore 1 43"/>
          <p:cNvCxnSpPr/>
          <p:nvPr/>
        </p:nvCxnSpPr>
        <p:spPr bwMode="auto">
          <a:xfrm rot="10800000" flipV="1">
            <a:off x="2245145" y="4288631"/>
            <a:ext cx="5570118" cy="228061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ttore 1 49"/>
          <p:cNvCxnSpPr/>
          <p:nvPr/>
        </p:nvCxnSpPr>
        <p:spPr bwMode="auto">
          <a:xfrm>
            <a:off x="3484396" y="4290259"/>
            <a:ext cx="3092116" cy="2286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4856869" y="5058444"/>
            <a:ext cx="34076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53" name="Ovale 52"/>
          <p:cNvSpPr/>
          <p:nvPr/>
        </p:nvSpPr>
        <p:spPr bwMode="auto">
          <a:xfrm>
            <a:off x="5002882" y="5385235"/>
            <a:ext cx="72190" cy="7219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54" name="Gruppo 26"/>
          <p:cNvGrpSpPr/>
          <p:nvPr/>
        </p:nvGrpSpPr>
        <p:grpSpPr>
          <a:xfrm rot="14866314">
            <a:off x="4346764" y="6431055"/>
            <a:ext cx="303631" cy="183982"/>
            <a:chOff x="2910991" y="5428424"/>
            <a:chExt cx="303631" cy="183982"/>
          </a:xfrm>
        </p:grpSpPr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56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58" name="Torta 57"/>
          <p:cNvSpPr/>
          <p:nvPr/>
        </p:nvSpPr>
        <p:spPr bwMode="auto">
          <a:xfrm flipH="1">
            <a:off x="7446422" y="3913647"/>
            <a:ext cx="744955" cy="744955"/>
          </a:xfrm>
          <a:prstGeom prst="pie">
            <a:avLst>
              <a:gd name="adj1" fmla="val 0"/>
              <a:gd name="adj2" fmla="val 1381320"/>
            </a:avLst>
          </a:prstGeom>
          <a:solidFill>
            <a:srgbClr val="CC00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59" name="Torta 58"/>
          <p:cNvSpPr/>
          <p:nvPr/>
        </p:nvSpPr>
        <p:spPr bwMode="auto">
          <a:xfrm flipV="1">
            <a:off x="1863017" y="6201150"/>
            <a:ext cx="744955" cy="744955"/>
          </a:xfrm>
          <a:prstGeom prst="pie">
            <a:avLst>
              <a:gd name="adj1" fmla="val 0"/>
              <a:gd name="adj2" fmla="val 1348089"/>
            </a:avLst>
          </a:prstGeom>
          <a:solidFill>
            <a:srgbClr val="CC00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0" y="2821088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- l‘angolo ABO congruente all’angolo ODC perché alterni interni .</a:t>
            </a:r>
          </a:p>
        </p:txBody>
      </p:sp>
      <p:sp>
        <p:nvSpPr>
          <p:cNvPr id="62" name="Figura a mano libera 61"/>
          <p:cNvSpPr/>
          <p:nvPr/>
        </p:nvSpPr>
        <p:spPr bwMode="auto">
          <a:xfrm rot="14684209">
            <a:off x="6183739" y="4799108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63" name="Figura a mano libera 62"/>
          <p:cNvSpPr/>
          <p:nvPr/>
        </p:nvSpPr>
        <p:spPr bwMode="auto">
          <a:xfrm rot="14684209">
            <a:off x="3749350" y="5757624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69" name="Gruppo 68"/>
          <p:cNvGrpSpPr/>
          <p:nvPr/>
        </p:nvGrpSpPr>
        <p:grpSpPr>
          <a:xfrm rot="300000">
            <a:off x="4049027" y="4651602"/>
            <a:ext cx="283578" cy="283578"/>
            <a:chOff x="599972" y="4487167"/>
            <a:chExt cx="283578" cy="283578"/>
          </a:xfrm>
        </p:grpSpPr>
        <p:sp>
          <p:nvSpPr>
            <p:cNvPr id="70" name="Line 12"/>
            <p:cNvSpPr>
              <a:spLocks noChangeShapeType="1"/>
            </p:cNvSpPr>
            <p:nvPr/>
          </p:nvSpPr>
          <p:spPr bwMode="auto">
            <a:xfrm rot="14866314">
              <a:off x="593873" y="4575065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1" name="Line 12"/>
            <p:cNvSpPr>
              <a:spLocks noChangeShapeType="1"/>
            </p:cNvSpPr>
            <p:nvPr/>
          </p:nvSpPr>
          <p:spPr bwMode="auto">
            <a:xfrm rot="20266314">
              <a:off x="599972" y="4573300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72" name="Gruppo 71"/>
          <p:cNvGrpSpPr/>
          <p:nvPr/>
        </p:nvGrpSpPr>
        <p:grpSpPr>
          <a:xfrm rot="300000">
            <a:off x="5404585" y="5646214"/>
            <a:ext cx="283578" cy="283578"/>
            <a:chOff x="599972" y="4487167"/>
            <a:chExt cx="283578" cy="283578"/>
          </a:xfrm>
        </p:grpSpPr>
        <p:sp>
          <p:nvSpPr>
            <p:cNvPr id="73" name="Line 12"/>
            <p:cNvSpPr>
              <a:spLocks noChangeShapeType="1"/>
            </p:cNvSpPr>
            <p:nvPr/>
          </p:nvSpPr>
          <p:spPr bwMode="auto">
            <a:xfrm rot="14866314">
              <a:off x="593873" y="4575065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74" name="Line 12"/>
            <p:cNvSpPr>
              <a:spLocks noChangeShapeType="1"/>
            </p:cNvSpPr>
            <p:nvPr/>
          </p:nvSpPr>
          <p:spPr bwMode="auto">
            <a:xfrm rot="20266314">
              <a:off x="599972" y="4573300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8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88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32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32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32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32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33" grpId="0" animBg="1"/>
      <p:bldP spid="21" grpId="0" animBg="1"/>
      <p:bldP spid="30" grpId="0"/>
      <p:bldP spid="34" grpId="0"/>
      <p:bldP spid="35" grpId="0" animBg="1"/>
      <p:bldP spid="39" grpId="0"/>
      <p:bldP spid="40" grpId="0"/>
      <p:bldP spid="24" grpId="0"/>
      <p:bldP spid="25" grpId="0"/>
      <p:bldP spid="52" grpId="0"/>
      <p:bldP spid="53" grpId="0" animBg="1"/>
      <p:bldP spid="58" grpId="0" animBg="1"/>
      <p:bldP spid="59" grpId="0" animBg="1"/>
      <p:bldP spid="60" grpId="0"/>
      <p:bldP spid="62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Rombo</a:t>
            </a:r>
            <a:r>
              <a:rPr lang="it-IT" dirty="0"/>
              <a:t> è un parallelogramma che ha tutti i lati </a:t>
            </a:r>
            <a:r>
              <a:rPr lang="it-IT" dirty="0" smtClean="0"/>
              <a:t>congruenti.</a:t>
            </a:r>
            <a:endParaRPr lang="it-IT" dirty="0"/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1439863" y="3795713"/>
            <a:ext cx="3397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5054600" y="515937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8669338" y="3779838"/>
            <a:ext cx="3444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5016500" y="247967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370698" name="AutoShape 10"/>
          <p:cNvSpPr>
            <a:spLocks noChangeArrowheads="1"/>
          </p:cNvSpPr>
          <p:nvPr/>
        </p:nvSpPr>
        <p:spPr bwMode="auto">
          <a:xfrm>
            <a:off x="1784350" y="2840038"/>
            <a:ext cx="6799263" cy="2286000"/>
          </a:xfrm>
          <a:prstGeom prst="diamond">
            <a:avLst/>
          </a:prstGeom>
          <a:solidFill>
            <a:srgbClr val="DDE2E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" name="Group 21"/>
          <p:cNvGrpSpPr>
            <a:grpSpLocks noChangeAspect="1"/>
          </p:cNvGrpSpPr>
          <p:nvPr/>
        </p:nvGrpSpPr>
        <p:grpSpPr bwMode="auto">
          <a:xfrm rot="-2117390">
            <a:off x="3448897" y="3256257"/>
            <a:ext cx="242889" cy="254318"/>
            <a:chOff x="1876" y="2828"/>
            <a:chExt cx="354" cy="370"/>
          </a:xfrm>
        </p:grpSpPr>
        <p:sp>
          <p:nvSpPr>
            <p:cNvPr id="370710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70711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25" name="Group 21"/>
          <p:cNvGrpSpPr>
            <a:grpSpLocks noChangeAspect="1"/>
          </p:cNvGrpSpPr>
          <p:nvPr/>
        </p:nvGrpSpPr>
        <p:grpSpPr bwMode="auto">
          <a:xfrm rot="-2117390">
            <a:off x="6597159" y="4479469"/>
            <a:ext cx="242889" cy="254318"/>
            <a:chOff x="1876" y="2828"/>
            <a:chExt cx="354" cy="370"/>
          </a:xfrm>
        </p:grpSpPr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28" name="Group 21"/>
          <p:cNvGrpSpPr>
            <a:grpSpLocks noChangeAspect="1"/>
          </p:cNvGrpSpPr>
          <p:nvPr/>
        </p:nvGrpSpPr>
        <p:grpSpPr bwMode="auto">
          <a:xfrm rot="2117390" flipV="1">
            <a:off x="3324570" y="4443372"/>
            <a:ext cx="242889" cy="254318"/>
            <a:chOff x="1876" y="2828"/>
            <a:chExt cx="354" cy="370"/>
          </a:xfrm>
        </p:grpSpPr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31" name="Group 21"/>
          <p:cNvGrpSpPr>
            <a:grpSpLocks noChangeAspect="1"/>
          </p:cNvGrpSpPr>
          <p:nvPr/>
        </p:nvGrpSpPr>
        <p:grpSpPr bwMode="auto">
          <a:xfrm rot="2117390" flipV="1">
            <a:off x="6472834" y="3188077"/>
            <a:ext cx="242889" cy="254318"/>
            <a:chOff x="1876" y="2828"/>
            <a:chExt cx="354" cy="370"/>
          </a:xfrm>
        </p:grpSpPr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33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8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8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8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8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riangolo rettangolo 69"/>
          <p:cNvSpPr/>
          <p:nvPr/>
        </p:nvSpPr>
        <p:spPr bwMode="auto">
          <a:xfrm>
            <a:off x="4944978" y="4153277"/>
            <a:ext cx="3404938" cy="1130967"/>
          </a:xfrm>
          <a:prstGeom prst="rtTriangle">
            <a:avLst/>
          </a:prstGeom>
          <a:solidFill>
            <a:srgbClr val="0070C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71" name="Triangolo rettangolo 70"/>
          <p:cNvSpPr/>
          <p:nvPr/>
        </p:nvSpPr>
        <p:spPr bwMode="auto">
          <a:xfrm flipH="1">
            <a:off x="1540546" y="4161423"/>
            <a:ext cx="3404938" cy="1130967"/>
          </a:xfrm>
          <a:prstGeom prst="rtTriangle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Le diagonali di un rombo sono perpendicolari e bisettrici degli angoli.</a:t>
            </a: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1199223" y="5107201"/>
            <a:ext cx="3397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4813960" y="6470863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8428698" y="5091326"/>
            <a:ext cx="34448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4775860" y="3791163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370698" name="AutoShape 10"/>
          <p:cNvSpPr>
            <a:spLocks noChangeArrowheads="1"/>
          </p:cNvSpPr>
          <p:nvPr/>
        </p:nvSpPr>
        <p:spPr bwMode="auto">
          <a:xfrm>
            <a:off x="1543710" y="4151526"/>
            <a:ext cx="6799263" cy="2286000"/>
          </a:xfrm>
          <a:prstGeom prst="diamond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22" name="Connettore 1 21"/>
          <p:cNvCxnSpPr>
            <a:stCxn id="370698" idx="1"/>
            <a:endCxn id="370698" idx="3"/>
          </p:cNvCxnSpPr>
          <p:nvPr/>
        </p:nvCxnSpPr>
        <p:spPr bwMode="auto">
          <a:xfrm rot="10800000" flipH="1">
            <a:off x="1543709" y="5294526"/>
            <a:ext cx="67992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ttore 1 23"/>
          <p:cNvCxnSpPr>
            <a:stCxn id="370698" idx="0"/>
          </p:cNvCxnSpPr>
          <p:nvPr/>
        </p:nvCxnSpPr>
        <p:spPr bwMode="auto">
          <a:xfrm rot="16200000" flipH="1" flipV="1">
            <a:off x="3807465" y="5276999"/>
            <a:ext cx="2261351" cy="104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ttangolo 24"/>
          <p:cNvSpPr/>
          <p:nvPr/>
        </p:nvSpPr>
        <p:spPr bwMode="auto">
          <a:xfrm>
            <a:off x="4639419" y="4995532"/>
            <a:ext cx="300789" cy="300789"/>
          </a:xfrm>
          <a:prstGeom prst="rect">
            <a:avLst/>
          </a:prstGeom>
          <a:solidFill>
            <a:srgbClr val="FFFF3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8" name="Rettangolo 27"/>
          <p:cNvSpPr/>
          <p:nvPr/>
        </p:nvSpPr>
        <p:spPr bwMode="auto">
          <a:xfrm>
            <a:off x="4941213" y="4996410"/>
            <a:ext cx="300789" cy="300789"/>
          </a:xfrm>
          <a:prstGeom prst="rect">
            <a:avLst/>
          </a:prstGeom>
          <a:solidFill>
            <a:srgbClr val="FFFF37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0" y="1524834"/>
            <a:ext cx="1662635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600" i="1" u="sng" dirty="0">
                <a:solidFill>
                  <a:srgbClr val="002060"/>
                </a:solidFill>
              </a:rPr>
              <a:t>Dimostrazione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0" y="2243901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Il triangolo ACD è isoscele (perché AD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</a:t>
            </a:r>
            <a:r>
              <a:rPr lang="it-IT" sz="1600" i="1" dirty="0" err="1" smtClean="0">
                <a:solidFill>
                  <a:srgbClr val="002060"/>
                </a:solidFill>
              </a:rPr>
              <a:t>CD</a:t>
            </a:r>
            <a:r>
              <a:rPr lang="it-IT" sz="1600" i="1" dirty="0" smtClean="0">
                <a:solidFill>
                  <a:srgbClr val="002060"/>
                </a:solidFill>
              </a:rPr>
              <a:t>) . 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0" y="2588487"/>
            <a:ext cx="990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Ricordando che in un triangolo isoscele la mediana coincide con l’altezza, si ha che DO è perpendicolare ad AC. 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4637920" y="5229392"/>
            <a:ext cx="34076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0" y="1903008"/>
            <a:ext cx="9906000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In un parallelogramma le diagonali si dimezzano</a:t>
            </a:r>
            <a:r>
              <a:rPr lang="it-IT" sz="1600" dirty="0" smtClean="0"/>
              <a:t> </a:t>
            </a:r>
            <a:r>
              <a:rPr lang="it-IT" sz="1600" i="1" dirty="0" smtClean="0">
                <a:solidFill>
                  <a:srgbClr val="002060"/>
                </a:solidFill>
              </a:rPr>
              <a:t>scambievolmente. Pertanto AO </a:t>
            </a:r>
            <a:r>
              <a:rPr lang="it-IT" sz="1600" i="1" dirty="0" smtClean="0">
                <a:solidFill>
                  <a:srgbClr val="002060"/>
                </a:solidFill>
                <a:sym typeface="Symbol"/>
              </a:rPr>
              <a:t> OC .</a:t>
            </a:r>
            <a:endParaRPr lang="it-IT" sz="1600" i="1" dirty="0" smtClean="0">
              <a:solidFill>
                <a:srgbClr val="002060"/>
              </a:solidFill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0" y="3125902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I triangoli AOD e DCO sono congruenti per il III  criterio di congruenza. </a:t>
            </a:r>
          </a:p>
        </p:txBody>
      </p:sp>
      <p:grpSp>
        <p:nvGrpSpPr>
          <p:cNvPr id="41" name="Group 21"/>
          <p:cNvGrpSpPr>
            <a:grpSpLocks noChangeAspect="1"/>
          </p:cNvGrpSpPr>
          <p:nvPr/>
        </p:nvGrpSpPr>
        <p:grpSpPr bwMode="auto">
          <a:xfrm rot="-2117390">
            <a:off x="3448897" y="4483521"/>
            <a:ext cx="242889" cy="254318"/>
            <a:chOff x="1876" y="2828"/>
            <a:chExt cx="354" cy="370"/>
          </a:xfrm>
        </p:grpSpPr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50" name="Group 21"/>
          <p:cNvGrpSpPr>
            <a:grpSpLocks noChangeAspect="1"/>
          </p:cNvGrpSpPr>
          <p:nvPr/>
        </p:nvGrpSpPr>
        <p:grpSpPr bwMode="auto">
          <a:xfrm rot="2117390" flipV="1">
            <a:off x="6220162" y="4475501"/>
            <a:ext cx="242889" cy="254318"/>
            <a:chOff x="1876" y="2828"/>
            <a:chExt cx="354" cy="370"/>
          </a:xfrm>
        </p:grpSpPr>
        <p:sp>
          <p:nvSpPr>
            <p:cNvPr id="51" name="Line 22"/>
            <p:cNvSpPr>
              <a:spLocks noChangeShapeType="1"/>
            </p:cNvSpPr>
            <p:nvPr/>
          </p:nvSpPr>
          <p:spPr bwMode="auto">
            <a:xfrm>
              <a:off x="1986" y="2828"/>
              <a:ext cx="148" cy="37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52" name="Line 23"/>
            <p:cNvSpPr>
              <a:spLocks noChangeShapeType="1"/>
            </p:cNvSpPr>
            <p:nvPr/>
          </p:nvSpPr>
          <p:spPr bwMode="auto">
            <a:xfrm flipV="1">
              <a:off x="1876" y="2902"/>
              <a:ext cx="354" cy="20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53" name="Gruppo 26"/>
          <p:cNvGrpSpPr/>
          <p:nvPr/>
        </p:nvGrpSpPr>
        <p:grpSpPr>
          <a:xfrm rot="14926070">
            <a:off x="6215672" y="5207845"/>
            <a:ext cx="303631" cy="183982"/>
            <a:chOff x="2910991" y="5428424"/>
            <a:chExt cx="303631" cy="183982"/>
          </a:xfrm>
        </p:grpSpPr>
        <p:sp>
          <p:nvSpPr>
            <p:cNvPr id="54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60" name="Gruppo 26"/>
          <p:cNvGrpSpPr/>
          <p:nvPr/>
        </p:nvGrpSpPr>
        <p:grpSpPr>
          <a:xfrm rot="14926070">
            <a:off x="3404294" y="5187794"/>
            <a:ext cx="303631" cy="183982"/>
            <a:chOff x="2910991" y="5428424"/>
            <a:chExt cx="303631" cy="183982"/>
          </a:xfrm>
        </p:grpSpPr>
        <p:sp>
          <p:nvSpPr>
            <p:cNvPr id="61" name="Line 12"/>
            <p:cNvSpPr>
              <a:spLocks noChangeShapeType="1"/>
            </p:cNvSpPr>
            <p:nvPr/>
          </p:nvSpPr>
          <p:spPr bwMode="auto">
            <a:xfrm>
              <a:off x="2910991" y="55046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62" name="Line 12"/>
            <p:cNvSpPr>
              <a:spLocks noChangeShapeType="1"/>
            </p:cNvSpPr>
            <p:nvPr/>
          </p:nvSpPr>
          <p:spPr bwMode="auto">
            <a:xfrm>
              <a:off x="2931044" y="542842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64" name="Rettangolo 63"/>
          <p:cNvSpPr/>
          <p:nvPr/>
        </p:nvSpPr>
        <p:spPr>
          <a:xfrm>
            <a:off x="0" y="3450756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 smtClean="0">
                <a:solidFill>
                  <a:srgbClr val="002060"/>
                </a:solidFill>
              </a:rPr>
              <a:t>Ciò implica che DO è la bisettrice dell’angolo D. </a:t>
            </a:r>
          </a:p>
        </p:txBody>
      </p:sp>
      <p:sp>
        <p:nvSpPr>
          <p:cNvPr id="73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8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4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4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92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92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2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2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2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2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2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370691" grpId="0"/>
      <p:bldP spid="25" grpId="0" animBg="1"/>
      <p:bldP spid="28" grpId="0" animBg="1"/>
      <p:bldP spid="35" grpId="0"/>
      <p:bldP spid="36" grpId="0"/>
      <p:bldP spid="37" grpId="0"/>
      <p:bldP spid="38" grpId="0"/>
      <p:bldP spid="39" grpId="0"/>
      <p:bldP spid="40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Rettangolo</a:t>
            </a:r>
            <a:r>
              <a:rPr lang="it-IT" dirty="0"/>
              <a:t> è un parallelogramma che ha </a:t>
            </a:r>
            <a:r>
              <a:rPr lang="it-IT" dirty="0" smtClean="0"/>
              <a:t>gli </a:t>
            </a:r>
            <a:r>
              <a:rPr lang="it-IT" dirty="0"/>
              <a:t>angoli </a:t>
            </a:r>
            <a:r>
              <a:rPr lang="it-IT" dirty="0" smtClean="0"/>
              <a:t>congruenti.</a:t>
            </a:r>
            <a:endParaRPr lang="it-IT" dirty="0"/>
          </a:p>
        </p:txBody>
      </p:sp>
      <p:sp>
        <p:nvSpPr>
          <p:cNvPr id="363530" name="Rectangle 10"/>
          <p:cNvSpPr>
            <a:spLocks noChangeArrowheads="1"/>
          </p:cNvSpPr>
          <p:nvPr/>
        </p:nvSpPr>
        <p:spPr bwMode="auto">
          <a:xfrm>
            <a:off x="2965450" y="3716338"/>
            <a:ext cx="4443412" cy="2355850"/>
          </a:xfrm>
          <a:prstGeom prst="rect">
            <a:avLst/>
          </a:prstGeom>
          <a:solidFill>
            <a:srgbClr val="DDE2E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2730500" y="6026150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63526" name="Text Box 6"/>
          <p:cNvSpPr txBox="1">
            <a:spLocks noChangeArrowheads="1"/>
          </p:cNvSpPr>
          <p:nvPr/>
        </p:nvSpPr>
        <p:spPr bwMode="auto">
          <a:xfrm>
            <a:off x="7294563" y="6064250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63527" name="Text Box 7"/>
          <p:cNvSpPr txBox="1">
            <a:spLocks noChangeArrowheads="1"/>
          </p:cNvSpPr>
          <p:nvPr/>
        </p:nvSpPr>
        <p:spPr bwMode="auto">
          <a:xfrm>
            <a:off x="7323138" y="3413125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63528" name="Text Box 8"/>
          <p:cNvSpPr txBox="1">
            <a:spLocks noChangeArrowheads="1"/>
          </p:cNvSpPr>
          <p:nvPr/>
        </p:nvSpPr>
        <p:spPr bwMode="auto">
          <a:xfrm>
            <a:off x="2693988" y="3417888"/>
            <a:ext cx="36036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7" name="Rectangle 9"/>
          <p:cNvSpPr>
            <a:spLocks noChangeArrowheads="1"/>
          </p:cNvSpPr>
          <p:nvPr/>
        </p:nvSpPr>
        <p:spPr bwMode="auto">
          <a:xfrm>
            <a:off x="598488" y="1042988"/>
            <a:ext cx="916463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/>
              <a:t>Le diagonali del rettangolo, oltre a tagliarsi per metà, sono congruenti.</a:t>
            </a: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2965450" y="3716338"/>
            <a:ext cx="4443412" cy="2355850"/>
          </a:xfrm>
          <a:prstGeom prst="rect">
            <a:avLst/>
          </a:prstGeom>
          <a:solidFill>
            <a:srgbClr val="DDE2E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5573" name="Text Box 5"/>
          <p:cNvSpPr txBox="1">
            <a:spLocks noChangeArrowheads="1"/>
          </p:cNvSpPr>
          <p:nvPr/>
        </p:nvSpPr>
        <p:spPr bwMode="auto">
          <a:xfrm>
            <a:off x="2730500" y="6026150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7294563" y="6064250"/>
            <a:ext cx="34131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65575" name="Text Box 7"/>
          <p:cNvSpPr txBox="1">
            <a:spLocks noChangeArrowheads="1"/>
          </p:cNvSpPr>
          <p:nvPr/>
        </p:nvSpPr>
        <p:spPr bwMode="auto">
          <a:xfrm>
            <a:off x="7323138" y="3413125"/>
            <a:ext cx="34448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2693988" y="3417888"/>
            <a:ext cx="36036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365578" name="Line 10"/>
          <p:cNvSpPr>
            <a:spLocks noChangeShapeType="1"/>
          </p:cNvSpPr>
          <p:nvPr/>
        </p:nvSpPr>
        <p:spPr bwMode="auto">
          <a:xfrm flipV="1">
            <a:off x="2954338" y="3716338"/>
            <a:ext cx="4454525" cy="23558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65579" name="Line 11"/>
          <p:cNvSpPr>
            <a:spLocks noChangeShapeType="1"/>
          </p:cNvSpPr>
          <p:nvPr/>
        </p:nvSpPr>
        <p:spPr bwMode="auto">
          <a:xfrm flipH="1" flipV="1">
            <a:off x="2944813" y="3706813"/>
            <a:ext cx="4454525" cy="23558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65581" name="Text Box 13"/>
          <p:cNvSpPr txBox="1">
            <a:spLocks noChangeArrowheads="1"/>
          </p:cNvSpPr>
          <p:nvPr/>
        </p:nvSpPr>
        <p:spPr bwMode="auto">
          <a:xfrm>
            <a:off x="4997450" y="4532313"/>
            <a:ext cx="376237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M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Un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quadrilatero</a:t>
            </a:r>
            <a:r>
              <a:rPr lang="it-IT" dirty="0"/>
              <a:t> è un poligono convesso avente 4 lati.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372741" name="Freeform 5"/>
          <p:cNvSpPr>
            <a:spLocks/>
          </p:cNvSpPr>
          <p:nvPr/>
        </p:nvSpPr>
        <p:spPr bwMode="auto">
          <a:xfrm>
            <a:off x="2705100" y="2482850"/>
            <a:ext cx="4979988" cy="3905250"/>
          </a:xfrm>
          <a:custGeom>
            <a:avLst/>
            <a:gdLst/>
            <a:ahLst/>
            <a:cxnLst>
              <a:cxn ang="0">
                <a:pos x="0" y="2460"/>
              </a:cxn>
              <a:cxn ang="0">
                <a:pos x="3137" y="1962"/>
              </a:cxn>
              <a:cxn ang="0">
                <a:pos x="2421" y="296"/>
              </a:cxn>
              <a:cxn ang="0">
                <a:pos x="459" y="0"/>
              </a:cxn>
              <a:cxn ang="0">
                <a:pos x="0" y="2460"/>
              </a:cxn>
            </a:cxnLst>
            <a:rect l="0" t="0" r="r" b="b"/>
            <a:pathLst>
              <a:path w="3137" h="2460">
                <a:moveTo>
                  <a:pt x="0" y="2460"/>
                </a:moveTo>
                <a:lnTo>
                  <a:pt x="3137" y="1962"/>
                </a:lnTo>
                <a:lnTo>
                  <a:pt x="2421" y="296"/>
                </a:lnTo>
                <a:lnTo>
                  <a:pt x="459" y="0"/>
                </a:lnTo>
                <a:lnTo>
                  <a:pt x="0" y="246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72742" name="Text Box 6"/>
          <p:cNvSpPr txBox="1">
            <a:spLocks noChangeArrowheads="1"/>
          </p:cNvSpPr>
          <p:nvPr/>
        </p:nvSpPr>
        <p:spPr bwMode="auto">
          <a:xfrm>
            <a:off x="2422525" y="623887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72743" name="Text Box 7"/>
          <p:cNvSpPr txBox="1">
            <a:spLocks noChangeArrowheads="1"/>
          </p:cNvSpPr>
          <p:nvPr/>
        </p:nvSpPr>
        <p:spPr bwMode="auto">
          <a:xfrm>
            <a:off x="7626350" y="5492750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72744" name="Text Box 8"/>
          <p:cNvSpPr txBox="1">
            <a:spLocks noChangeArrowheads="1"/>
          </p:cNvSpPr>
          <p:nvPr/>
        </p:nvSpPr>
        <p:spPr bwMode="auto">
          <a:xfrm>
            <a:off x="6472238" y="2627313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72745" name="Text Box 9"/>
          <p:cNvSpPr txBox="1">
            <a:spLocks noChangeArrowheads="1"/>
          </p:cNvSpPr>
          <p:nvPr/>
        </p:nvSpPr>
        <p:spPr bwMode="auto">
          <a:xfrm>
            <a:off x="3225800" y="215582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Quadrato</a:t>
            </a:r>
            <a:r>
              <a:rPr lang="it-IT" dirty="0"/>
              <a:t> è un parallelogramma che ha tutti gli angoli </a:t>
            </a:r>
            <a:r>
              <a:rPr lang="it-IT" dirty="0" smtClean="0"/>
              <a:t>e </a:t>
            </a:r>
            <a:r>
              <a:rPr lang="it-IT" dirty="0"/>
              <a:t>tutti i lati congruenti.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3467100" y="587057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6543675" y="592137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6557963" y="2759075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3468688" y="2760663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3738563" y="3092450"/>
            <a:ext cx="2884488" cy="2884488"/>
          </a:xfrm>
          <a:prstGeom prst="rect">
            <a:avLst/>
          </a:prstGeom>
          <a:solidFill>
            <a:srgbClr val="DDE2E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Rectangle 3"/>
          <p:cNvSpPr>
            <a:spLocks noChangeArrowheads="1"/>
          </p:cNvSpPr>
          <p:nvPr/>
        </p:nvSpPr>
        <p:spPr bwMode="auto">
          <a:xfrm>
            <a:off x="598488" y="1042988"/>
            <a:ext cx="9307512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Le diagonali del quadrato, oltre a tagliarsi per metà, oltre a essere congruenti, sono fra loro </a:t>
            </a:r>
            <a:r>
              <a:rPr lang="it-IT" dirty="0" smtClean="0"/>
              <a:t>perpendicolari e bisettrici degli angoli..</a:t>
            </a:r>
            <a:endParaRPr lang="it-IT" dirty="0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67100" y="2759075"/>
            <a:ext cx="3435350" cy="3529013"/>
            <a:chOff x="2037" y="1658"/>
            <a:chExt cx="2164" cy="2223"/>
          </a:xfrm>
          <a:solidFill>
            <a:srgbClr val="DDE2E7"/>
          </a:solidFill>
        </p:grpSpPr>
        <p:sp>
          <p:nvSpPr>
            <p:cNvPr id="369678" name="Text Box 14"/>
            <p:cNvSpPr txBox="1">
              <a:spLocks noChangeArrowheads="1"/>
            </p:cNvSpPr>
            <p:nvPr/>
          </p:nvSpPr>
          <p:spPr bwMode="auto">
            <a:xfrm>
              <a:off x="2037" y="3618"/>
              <a:ext cx="214" cy="23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A</a:t>
              </a:r>
            </a:p>
          </p:txBody>
        </p:sp>
        <p:sp>
          <p:nvSpPr>
            <p:cNvPr id="369679" name="Text Box 15"/>
            <p:cNvSpPr txBox="1">
              <a:spLocks noChangeArrowheads="1"/>
            </p:cNvSpPr>
            <p:nvPr/>
          </p:nvSpPr>
          <p:spPr bwMode="auto">
            <a:xfrm>
              <a:off x="3975" y="3650"/>
              <a:ext cx="215" cy="23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B</a:t>
              </a:r>
            </a:p>
          </p:txBody>
        </p:sp>
        <p:sp>
          <p:nvSpPr>
            <p:cNvPr id="369680" name="Text Box 16"/>
            <p:cNvSpPr txBox="1">
              <a:spLocks noChangeArrowheads="1"/>
            </p:cNvSpPr>
            <p:nvPr/>
          </p:nvSpPr>
          <p:spPr bwMode="auto">
            <a:xfrm>
              <a:off x="3984" y="1658"/>
              <a:ext cx="217" cy="23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C</a:t>
              </a:r>
            </a:p>
          </p:txBody>
        </p:sp>
        <p:sp>
          <p:nvSpPr>
            <p:cNvPr id="369681" name="Text Box 17"/>
            <p:cNvSpPr txBox="1">
              <a:spLocks noChangeArrowheads="1"/>
            </p:cNvSpPr>
            <p:nvPr/>
          </p:nvSpPr>
          <p:spPr bwMode="auto">
            <a:xfrm>
              <a:off x="2038" y="1659"/>
              <a:ext cx="227" cy="23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/>
                <a:t>D</a:t>
              </a:r>
            </a:p>
          </p:txBody>
        </p:sp>
        <p:sp>
          <p:nvSpPr>
            <p:cNvPr id="369682" name="Rectangle 18"/>
            <p:cNvSpPr>
              <a:spLocks noChangeArrowheads="1"/>
            </p:cNvSpPr>
            <p:nvPr/>
          </p:nvSpPr>
          <p:spPr bwMode="auto">
            <a:xfrm>
              <a:off x="2208" y="1868"/>
              <a:ext cx="1817" cy="1817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9683" name="Line 19"/>
          <p:cNvSpPr>
            <a:spLocks noChangeShapeType="1"/>
          </p:cNvSpPr>
          <p:nvPr/>
        </p:nvSpPr>
        <p:spPr bwMode="auto">
          <a:xfrm flipV="1">
            <a:off x="3727450" y="3095625"/>
            <a:ext cx="2884488" cy="2882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69684" name="Line 20"/>
          <p:cNvSpPr>
            <a:spLocks noChangeShapeType="1"/>
          </p:cNvSpPr>
          <p:nvPr/>
        </p:nvSpPr>
        <p:spPr bwMode="auto">
          <a:xfrm flipH="1" flipV="1">
            <a:off x="3740150" y="3097213"/>
            <a:ext cx="2884488" cy="28829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69685" name="Rectangle 21"/>
          <p:cNvSpPr>
            <a:spLocks noChangeArrowheads="1"/>
          </p:cNvSpPr>
          <p:nvPr/>
        </p:nvSpPr>
        <p:spPr bwMode="auto">
          <a:xfrm rot="18900000">
            <a:off x="5232400" y="4383088"/>
            <a:ext cx="301625" cy="301625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9686" name="Rectangle 22"/>
          <p:cNvSpPr>
            <a:spLocks noChangeArrowheads="1"/>
          </p:cNvSpPr>
          <p:nvPr/>
        </p:nvSpPr>
        <p:spPr bwMode="auto">
          <a:xfrm rot="18900000">
            <a:off x="5018088" y="4167188"/>
            <a:ext cx="301625" cy="301625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9687" name="Rectangle 23"/>
          <p:cNvSpPr>
            <a:spLocks noChangeArrowheads="1"/>
          </p:cNvSpPr>
          <p:nvPr/>
        </p:nvSpPr>
        <p:spPr bwMode="auto">
          <a:xfrm rot="18900000">
            <a:off x="5018088" y="4595813"/>
            <a:ext cx="301625" cy="301625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9688" name="Rectangle 24"/>
          <p:cNvSpPr>
            <a:spLocks noChangeArrowheads="1"/>
          </p:cNvSpPr>
          <p:nvPr/>
        </p:nvSpPr>
        <p:spPr bwMode="auto">
          <a:xfrm rot="18900000">
            <a:off x="4805363" y="4379913"/>
            <a:ext cx="301625" cy="301625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TEOREMA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7" name="Rectangle 3"/>
          <p:cNvSpPr>
            <a:spLocks noChangeArrowheads="1"/>
          </p:cNvSpPr>
          <p:nvPr/>
        </p:nvSpPr>
        <p:spPr bwMode="auto">
          <a:xfrm>
            <a:off x="189400" y="922668"/>
            <a:ext cx="930751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Diagramma di Eulero-Venn dei quadrilateri.</a:t>
            </a:r>
            <a:endParaRPr lang="it-IT" dirty="0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304800"/>
            <a:ext cx="8667750" cy="347663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DIAGRAMMA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 bwMode="auto">
          <a:xfrm>
            <a:off x="178025" y="1788340"/>
            <a:ext cx="9394853" cy="4989594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004335" y="1432978"/>
            <a:ext cx="174118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Quadrilateri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Ovale 18"/>
          <p:cNvSpPr/>
          <p:nvPr/>
        </p:nvSpPr>
        <p:spPr bwMode="auto">
          <a:xfrm>
            <a:off x="447603" y="3139709"/>
            <a:ext cx="2845855" cy="2087745"/>
          </a:xfrm>
          <a:prstGeom prst="ellipse">
            <a:avLst/>
          </a:prstGeom>
          <a:solidFill>
            <a:srgbClr val="FFDDF6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306862" y="2743287"/>
            <a:ext cx="114326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vale 20"/>
          <p:cNvSpPr/>
          <p:nvPr/>
        </p:nvSpPr>
        <p:spPr bwMode="auto">
          <a:xfrm>
            <a:off x="3492976" y="2735108"/>
            <a:ext cx="5887456" cy="315888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268056" y="2346598"/>
            <a:ext cx="232307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Parallelogrammi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Ovale 25"/>
          <p:cNvSpPr/>
          <p:nvPr/>
        </p:nvSpPr>
        <p:spPr bwMode="auto">
          <a:xfrm>
            <a:off x="6114618" y="3352487"/>
            <a:ext cx="3128214" cy="1840832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5" name="Ovale 24"/>
          <p:cNvSpPr/>
          <p:nvPr/>
        </p:nvSpPr>
        <p:spPr bwMode="auto">
          <a:xfrm>
            <a:off x="4609899" y="3360230"/>
            <a:ext cx="3128214" cy="1840832"/>
          </a:xfrm>
          <a:prstGeom prst="ellipse">
            <a:avLst/>
          </a:prstGeom>
          <a:solidFill>
            <a:srgbClr val="66FF66">
              <a:alpha val="65882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257622" y="4023042"/>
            <a:ext cx="131478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Quadrati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5415983" y="3016890"/>
            <a:ext cx="152798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Rettangoli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7280380" y="3036946"/>
            <a:ext cx="100860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Rombi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Trapezio</a:t>
            </a:r>
            <a:r>
              <a:rPr lang="it-IT" dirty="0"/>
              <a:t> è un quadrilatero </a:t>
            </a:r>
            <a:r>
              <a:rPr lang="it-IT" dirty="0" smtClean="0"/>
              <a:t>convesso avente </a:t>
            </a:r>
            <a:r>
              <a:rPr lang="it-IT" dirty="0"/>
              <a:t>due lati </a:t>
            </a:r>
            <a:r>
              <a:rPr lang="it-IT" dirty="0" smtClean="0"/>
              <a:t>opposti paralleli</a:t>
            </a:r>
            <a:r>
              <a:rPr lang="it-IT" dirty="0"/>
              <a:t>.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275724" y="603567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747837" y="600392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104774" y="3292475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737687" y="329882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2513849" y="3629025"/>
            <a:ext cx="5262563" cy="2451100"/>
          </a:xfrm>
          <a:custGeom>
            <a:avLst/>
            <a:gdLst/>
            <a:ahLst/>
            <a:cxnLst>
              <a:cxn ang="0">
                <a:pos x="0" y="1544"/>
              </a:cxn>
              <a:cxn ang="0">
                <a:pos x="3315" y="1544"/>
              </a:cxn>
              <a:cxn ang="0">
                <a:pos x="2326" y="0"/>
              </a:cxn>
              <a:cxn ang="0">
                <a:pos x="317" y="0"/>
              </a:cxn>
              <a:cxn ang="0">
                <a:pos x="0" y="1544"/>
              </a:cxn>
            </a:cxnLst>
            <a:rect l="0" t="0" r="r" b="b"/>
            <a:pathLst>
              <a:path w="3315" h="1544">
                <a:moveTo>
                  <a:pt x="0" y="1544"/>
                </a:moveTo>
                <a:lnTo>
                  <a:pt x="3315" y="1544"/>
                </a:lnTo>
                <a:lnTo>
                  <a:pt x="2326" y="0"/>
                </a:lnTo>
                <a:lnTo>
                  <a:pt x="317" y="0"/>
                </a:lnTo>
                <a:lnTo>
                  <a:pt x="0" y="1544"/>
                </a:lnTo>
                <a:close/>
              </a:path>
            </a:pathLst>
          </a:custGeom>
          <a:solidFill>
            <a:srgbClr val="B7DB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052137" y="6040437"/>
            <a:ext cx="18938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Base maggiore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3793374" y="3284537"/>
            <a:ext cx="161607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Base minore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428249" y="3627437"/>
            <a:ext cx="0" cy="24384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 rot="16200000">
            <a:off x="3074236" y="4722812"/>
            <a:ext cx="9890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altezza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 rot="3432692">
            <a:off x="6418071" y="4621491"/>
            <a:ext cx="16049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Lato obliquo</a:t>
            </a:r>
            <a:endParaRPr lang="it-IT" dirty="0"/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 rot="16886409">
            <a:off x="1777891" y="4644804"/>
            <a:ext cx="16049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Lato obliquo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Un trapezio si dice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scaleno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se ha i lati obliqui non congruenti.</a:t>
            </a:r>
            <a:endParaRPr lang="it-IT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275724" y="603567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747837" y="600392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104774" y="3292475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737687" y="329882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2513849" y="3629025"/>
            <a:ext cx="5262563" cy="2451100"/>
          </a:xfrm>
          <a:custGeom>
            <a:avLst/>
            <a:gdLst/>
            <a:ahLst/>
            <a:cxnLst>
              <a:cxn ang="0">
                <a:pos x="0" y="1544"/>
              </a:cxn>
              <a:cxn ang="0">
                <a:pos x="3315" y="1544"/>
              </a:cxn>
              <a:cxn ang="0">
                <a:pos x="2326" y="0"/>
              </a:cxn>
              <a:cxn ang="0">
                <a:pos x="317" y="0"/>
              </a:cxn>
              <a:cxn ang="0">
                <a:pos x="0" y="1544"/>
              </a:cxn>
            </a:cxnLst>
            <a:rect l="0" t="0" r="r" b="b"/>
            <a:pathLst>
              <a:path w="3315" h="1544">
                <a:moveTo>
                  <a:pt x="0" y="1544"/>
                </a:moveTo>
                <a:lnTo>
                  <a:pt x="3315" y="1544"/>
                </a:lnTo>
                <a:lnTo>
                  <a:pt x="2326" y="0"/>
                </a:lnTo>
                <a:lnTo>
                  <a:pt x="317" y="0"/>
                </a:lnTo>
                <a:lnTo>
                  <a:pt x="0" y="1544"/>
                </a:lnTo>
                <a:close/>
              </a:path>
            </a:pathLst>
          </a:custGeom>
          <a:solidFill>
            <a:srgbClr val="B7DB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598488" y="1042988"/>
            <a:ext cx="930751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Un trapezio si dice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rettangolo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se ha un lato obliquo perpendicolare alle basi.</a:t>
            </a:r>
            <a:endParaRPr lang="it-IT" dirty="0"/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2319338" y="5983288"/>
            <a:ext cx="3397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7791450" y="5951538"/>
            <a:ext cx="34131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6148388" y="3240088"/>
            <a:ext cx="344488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C</a:t>
            </a:r>
          </a:p>
        </p:txBody>
      </p:sp>
      <p:sp>
        <p:nvSpPr>
          <p:cNvPr id="358407" name="Text Box 7"/>
          <p:cNvSpPr txBox="1">
            <a:spLocks noChangeArrowheads="1"/>
          </p:cNvSpPr>
          <p:nvPr/>
        </p:nvSpPr>
        <p:spPr bwMode="auto">
          <a:xfrm>
            <a:off x="2254250" y="3289300"/>
            <a:ext cx="360363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358408" name="Freeform 8"/>
          <p:cNvSpPr>
            <a:spLocks/>
          </p:cNvSpPr>
          <p:nvPr/>
        </p:nvSpPr>
        <p:spPr bwMode="auto">
          <a:xfrm>
            <a:off x="2555875" y="3575050"/>
            <a:ext cx="5264150" cy="2452687"/>
          </a:xfrm>
          <a:custGeom>
            <a:avLst/>
            <a:gdLst/>
            <a:ahLst/>
            <a:cxnLst>
              <a:cxn ang="0">
                <a:pos x="1" y="1545"/>
              </a:cxn>
              <a:cxn ang="0">
                <a:pos x="3316" y="1545"/>
              </a:cxn>
              <a:cxn ang="0">
                <a:pos x="2327" y="1"/>
              </a:cxn>
              <a:cxn ang="0">
                <a:pos x="0" y="0"/>
              </a:cxn>
              <a:cxn ang="0">
                <a:pos x="1" y="1545"/>
              </a:cxn>
            </a:cxnLst>
            <a:rect l="0" t="0" r="r" b="b"/>
            <a:pathLst>
              <a:path w="3316" h="1545">
                <a:moveTo>
                  <a:pt x="1" y="1545"/>
                </a:moveTo>
                <a:lnTo>
                  <a:pt x="3316" y="1545"/>
                </a:lnTo>
                <a:lnTo>
                  <a:pt x="2327" y="1"/>
                </a:lnTo>
                <a:lnTo>
                  <a:pt x="0" y="0"/>
                </a:lnTo>
                <a:lnTo>
                  <a:pt x="1" y="1545"/>
                </a:lnTo>
                <a:close/>
              </a:path>
            </a:pathLst>
          </a:custGeom>
          <a:solidFill>
            <a:srgbClr val="B7DB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358415" name="Rectangle 15"/>
          <p:cNvSpPr>
            <a:spLocks noChangeArrowheads="1"/>
          </p:cNvSpPr>
          <p:nvPr/>
        </p:nvSpPr>
        <p:spPr bwMode="auto">
          <a:xfrm>
            <a:off x="2565400" y="5724525"/>
            <a:ext cx="293688" cy="293687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416" name="Rectangle 16"/>
          <p:cNvSpPr>
            <a:spLocks noChangeArrowheads="1"/>
          </p:cNvSpPr>
          <p:nvPr/>
        </p:nvSpPr>
        <p:spPr bwMode="auto">
          <a:xfrm>
            <a:off x="2565400" y="3586163"/>
            <a:ext cx="293688" cy="293687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Un trapezio si dice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se ha i lati obliqui congruenti.</a:t>
            </a:r>
            <a:endParaRPr lang="it-IT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420103" y="580707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953753" y="577532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164932" y="331653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218950" y="3286793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0" name="Trapezio 9"/>
          <p:cNvSpPr/>
          <p:nvPr/>
        </p:nvSpPr>
        <p:spPr bwMode="auto">
          <a:xfrm>
            <a:off x="2707105" y="3609474"/>
            <a:ext cx="4271211" cy="2334126"/>
          </a:xfrm>
          <a:prstGeom prst="trapezoid">
            <a:avLst>
              <a:gd name="adj" fmla="val 33763"/>
            </a:avLst>
          </a:prstGeom>
          <a:solidFill>
            <a:srgbClr val="B7DB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935705" y="4812632"/>
            <a:ext cx="283578" cy="10778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955758" y="4736432"/>
            <a:ext cx="283578" cy="10778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rot="16200000">
            <a:off x="6482766" y="4574590"/>
            <a:ext cx="156077" cy="36813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rot="16200000">
            <a:off x="6454692" y="4510422"/>
            <a:ext cx="156077" cy="36813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PROPRIETA’</a:t>
            </a: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598488" y="1042988"/>
            <a:ext cx="8859837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In un trapezio  gli </a:t>
            </a:r>
            <a:r>
              <a:rPr lang="it-IT" dirty="0"/>
              <a:t>angoli A e D sono supplementari.</a:t>
            </a:r>
          </a:p>
        </p:txBody>
      </p:sp>
      <p:sp>
        <p:nvSpPr>
          <p:cNvPr id="356364" name="Rectangle 12"/>
          <p:cNvSpPr>
            <a:spLocks noChangeArrowheads="1"/>
          </p:cNvSpPr>
          <p:nvPr/>
        </p:nvSpPr>
        <p:spPr bwMode="auto">
          <a:xfrm>
            <a:off x="600075" y="1500188"/>
            <a:ext cx="8859838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 smtClean="0"/>
              <a:t>In un trapezio  gli angoli </a:t>
            </a:r>
            <a:r>
              <a:rPr lang="it-IT" dirty="0"/>
              <a:t>B e C sono supplementari.</a:t>
            </a:r>
          </a:p>
        </p:txBody>
      </p:sp>
      <p:sp>
        <p:nvSpPr>
          <p:cNvPr id="356365" name="Text Box 13"/>
          <p:cNvSpPr txBox="1">
            <a:spLocks noChangeArrowheads="1"/>
          </p:cNvSpPr>
          <p:nvPr/>
        </p:nvSpPr>
        <p:spPr bwMode="auto">
          <a:xfrm>
            <a:off x="739775" y="1960563"/>
            <a:ext cx="15303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i="1" u="sng" dirty="0">
                <a:latin typeface="Times New Roman" pitchFamily="18" charset="0"/>
              </a:rPr>
              <a:t>Dimostrazione</a:t>
            </a:r>
          </a:p>
        </p:txBody>
      </p:sp>
      <p:sp>
        <p:nvSpPr>
          <p:cNvPr id="356366" name="Text Box 14"/>
          <p:cNvSpPr txBox="1">
            <a:spLocks noChangeArrowheads="1"/>
          </p:cNvSpPr>
          <p:nvPr/>
        </p:nvSpPr>
        <p:spPr bwMode="auto">
          <a:xfrm>
            <a:off x="619125" y="2351088"/>
            <a:ext cx="80994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Gli angoli A e D sono coniugati interni, pertanto sono supplementari.</a:t>
            </a:r>
          </a:p>
        </p:txBody>
      </p:sp>
      <p:sp>
        <p:nvSpPr>
          <p:cNvPr id="356372" name="Text Box 20"/>
          <p:cNvSpPr txBox="1">
            <a:spLocks noChangeArrowheads="1"/>
          </p:cNvSpPr>
          <p:nvPr/>
        </p:nvSpPr>
        <p:spPr bwMode="auto">
          <a:xfrm>
            <a:off x="628650" y="2740025"/>
            <a:ext cx="808513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Gli angoli B e C sono coniugati interni, pertanto sono supplementari.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2095250" y="6491287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A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567363" y="6459537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B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5936332" y="3796215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2557213" y="3754437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D</a:t>
            </a:r>
          </a:p>
        </p:txBody>
      </p:sp>
      <p:sp>
        <p:nvSpPr>
          <p:cNvPr id="24" name="Freeform 19"/>
          <p:cNvSpPr>
            <a:spLocks/>
          </p:cNvSpPr>
          <p:nvPr/>
        </p:nvSpPr>
        <p:spPr bwMode="auto">
          <a:xfrm>
            <a:off x="2333375" y="4084637"/>
            <a:ext cx="5262563" cy="2451100"/>
          </a:xfrm>
          <a:custGeom>
            <a:avLst/>
            <a:gdLst/>
            <a:ahLst/>
            <a:cxnLst>
              <a:cxn ang="0">
                <a:pos x="0" y="1544"/>
              </a:cxn>
              <a:cxn ang="0">
                <a:pos x="3315" y="1544"/>
              </a:cxn>
              <a:cxn ang="0">
                <a:pos x="2326" y="0"/>
              </a:cxn>
              <a:cxn ang="0">
                <a:pos x="317" y="0"/>
              </a:cxn>
              <a:cxn ang="0">
                <a:pos x="0" y="1544"/>
              </a:cxn>
            </a:cxnLst>
            <a:rect l="0" t="0" r="r" b="b"/>
            <a:pathLst>
              <a:path w="3315" h="1544">
                <a:moveTo>
                  <a:pt x="0" y="1544"/>
                </a:moveTo>
                <a:lnTo>
                  <a:pt x="3315" y="1544"/>
                </a:lnTo>
                <a:lnTo>
                  <a:pt x="2326" y="0"/>
                </a:lnTo>
                <a:lnTo>
                  <a:pt x="317" y="0"/>
                </a:lnTo>
                <a:lnTo>
                  <a:pt x="0" y="1544"/>
                </a:lnTo>
                <a:close/>
              </a:path>
            </a:pathLst>
          </a:custGeom>
          <a:solidFill>
            <a:srgbClr val="B7DBFF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5" name="Torta 24"/>
          <p:cNvSpPr/>
          <p:nvPr/>
        </p:nvSpPr>
        <p:spPr bwMode="auto">
          <a:xfrm flipV="1">
            <a:off x="1961651" y="6163051"/>
            <a:ext cx="744955" cy="744955"/>
          </a:xfrm>
          <a:prstGeom prst="pie">
            <a:avLst>
              <a:gd name="adj1" fmla="val 0"/>
              <a:gd name="adj2" fmla="val 4714035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6" name="Torta 25"/>
          <p:cNvSpPr/>
          <p:nvPr/>
        </p:nvSpPr>
        <p:spPr bwMode="auto">
          <a:xfrm>
            <a:off x="2587792" y="3833813"/>
            <a:ext cx="505327" cy="505327"/>
          </a:xfrm>
          <a:prstGeom prst="pie">
            <a:avLst>
              <a:gd name="adj1" fmla="val 0"/>
              <a:gd name="adj2" fmla="val 6146407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7" name="Torta 26"/>
          <p:cNvSpPr/>
          <p:nvPr/>
        </p:nvSpPr>
        <p:spPr bwMode="auto">
          <a:xfrm flipH="1">
            <a:off x="5771732" y="3831056"/>
            <a:ext cx="505327" cy="505327"/>
          </a:xfrm>
          <a:prstGeom prst="pie">
            <a:avLst>
              <a:gd name="adj1" fmla="val 0"/>
              <a:gd name="adj2" fmla="val 7375774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8" name="Torta 27"/>
          <p:cNvSpPr/>
          <p:nvPr/>
        </p:nvSpPr>
        <p:spPr bwMode="auto">
          <a:xfrm flipH="1" flipV="1">
            <a:off x="7221913" y="6163051"/>
            <a:ext cx="744955" cy="744955"/>
          </a:xfrm>
          <a:prstGeom prst="pie">
            <a:avLst>
              <a:gd name="adj1" fmla="val 0"/>
              <a:gd name="adj2" fmla="val 3448775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44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44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4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44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44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5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44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44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/>
      <p:bldP spid="356364" grpId="0"/>
      <p:bldP spid="356365" grpId="0"/>
      <p:bldP spid="356366" grpId="0"/>
      <p:bldP spid="356372" grpId="0"/>
      <p:bldP spid="25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930751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Il trapezio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ha gli angoli adiacenti alla base maggiore congruenti.</a:t>
            </a:r>
            <a:endParaRPr lang="it-IT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395389" y="6366715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929039" y="6334965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140218" y="3876178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194236" y="3846433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0" name="Trapezio 9"/>
          <p:cNvSpPr/>
          <p:nvPr/>
        </p:nvSpPr>
        <p:spPr bwMode="auto">
          <a:xfrm>
            <a:off x="2682391" y="4169114"/>
            <a:ext cx="4271211" cy="2334126"/>
          </a:xfrm>
          <a:prstGeom prst="trapezoid">
            <a:avLst>
              <a:gd name="adj" fmla="val 33763"/>
            </a:avLst>
          </a:prstGeom>
          <a:solidFill>
            <a:srgbClr val="B7DB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grpSp>
        <p:nvGrpSpPr>
          <p:cNvPr id="41" name="Gruppo 40"/>
          <p:cNvGrpSpPr/>
          <p:nvPr/>
        </p:nvGrpSpPr>
        <p:grpSpPr>
          <a:xfrm>
            <a:off x="2838799" y="5488584"/>
            <a:ext cx="303631" cy="183982"/>
            <a:chOff x="2838799" y="5488584"/>
            <a:chExt cx="303631" cy="183982"/>
          </a:xfrm>
        </p:grpSpPr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2838799" y="556478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2858852" y="5488584"/>
              <a:ext cx="283578" cy="10778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6444271" y="5452825"/>
            <a:ext cx="396206" cy="220245"/>
            <a:chOff x="6444271" y="5452825"/>
            <a:chExt cx="396206" cy="220245"/>
          </a:xfrm>
        </p:grpSpPr>
        <p:sp>
          <p:nvSpPr>
            <p:cNvPr id="23" name="Line 12"/>
            <p:cNvSpPr>
              <a:spLocks noChangeShapeType="1"/>
            </p:cNvSpPr>
            <p:nvPr/>
          </p:nvSpPr>
          <p:spPr bwMode="auto">
            <a:xfrm rot="16200000">
              <a:off x="6578372" y="5410966"/>
              <a:ext cx="156077" cy="3681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rot="16200000">
              <a:off x="6550298" y="5346798"/>
              <a:ext cx="156077" cy="3681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0" y="1806689"/>
            <a:ext cx="990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i="1" u="sng" dirty="0" smtClean="0">
                <a:solidFill>
                  <a:srgbClr val="002060"/>
                </a:solidFill>
              </a:rPr>
              <a:t>Dimostrazione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I triangoli rettangoli ADH e  BCK hanno l’ipotenusa e un cateto rispettivamente congruenti. Pertanto per il IV criterio di congruenza sono congruenti .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Si deduce quindi che l’angolo A è congruente all’angolo B.</a:t>
            </a:r>
            <a:endParaRPr lang="it-IT" sz="1600" i="1" dirty="0">
              <a:solidFill>
                <a:srgbClr val="663300"/>
              </a:solidFill>
            </a:endParaRPr>
          </a:p>
        </p:txBody>
      </p:sp>
      <p:cxnSp>
        <p:nvCxnSpPr>
          <p:cNvPr id="33" name="Connettore 1 32"/>
          <p:cNvCxnSpPr/>
          <p:nvPr/>
        </p:nvCxnSpPr>
        <p:spPr bwMode="auto">
          <a:xfrm rot="5400000">
            <a:off x="2316079" y="5323969"/>
            <a:ext cx="23220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/>
          <p:nvPr/>
        </p:nvCxnSpPr>
        <p:spPr bwMode="auto">
          <a:xfrm rot="5400000">
            <a:off x="4995111" y="5331990"/>
            <a:ext cx="23220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6010628" y="6455191"/>
            <a:ext cx="34496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K</a:t>
            </a:r>
            <a:endParaRPr lang="it-IT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3311543" y="6464604"/>
            <a:ext cx="35779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 smtClean="0"/>
              <a:t>H</a:t>
            </a:r>
            <a:endParaRPr lang="it-IT" dirty="0"/>
          </a:p>
        </p:txBody>
      </p:sp>
      <p:sp>
        <p:nvSpPr>
          <p:cNvPr id="37" name="Rettangolo 36"/>
          <p:cNvSpPr/>
          <p:nvPr/>
        </p:nvSpPr>
        <p:spPr bwMode="auto">
          <a:xfrm>
            <a:off x="3255169" y="6279357"/>
            <a:ext cx="222337" cy="224966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8" name="Rettangolo 37"/>
          <p:cNvSpPr/>
          <p:nvPr/>
        </p:nvSpPr>
        <p:spPr bwMode="auto">
          <a:xfrm>
            <a:off x="6155531" y="6276975"/>
            <a:ext cx="222337" cy="224966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9" name="Figura a mano libera 38"/>
          <p:cNvSpPr/>
          <p:nvPr/>
        </p:nvSpPr>
        <p:spPr bwMode="auto">
          <a:xfrm>
            <a:off x="6027819" y="5161546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0" name="Figura a mano libera 39"/>
          <p:cNvSpPr/>
          <p:nvPr/>
        </p:nvSpPr>
        <p:spPr bwMode="auto">
          <a:xfrm>
            <a:off x="3356809" y="5209673"/>
            <a:ext cx="246648" cy="252663"/>
          </a:xfrm>
          <a:custGeom>
            <a:avLst/>
            <a:gdLst>
              <a:gd name="connsiteX0" fmla="*/ 0 w 270711"/>
              <a:gd name="connsiteY0" fmla="*/ 0 h 409074"/>
              <a:gd name="connsiteX1" fmla="*/ 264695 w 270711"/>
              <a:gd name="connsiteY1" fmla="*/ 168442 h 409074"/>
              <a:gd name="connsiteX2" fmla="*/ 36095 w 270711"/>
              <a:gd name="connsiteY2" fmla="*/ 276727 h 409074"/>
              <a:gd name="connsiteX3" fmla="*/ 252663 w 270711"/>
              <a:gd name="connsiteY3" fmla="*/ 409074 h 40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711" h="409074">
                <a:moveTo>
                  <a:pt x="0" y="0"/>
                </a:moveTo>
                <a:cubicBezTo>
                  <a:pt x="129339" y="61160"/>
                  <a:pt x="258679" y="122321"/>
                  <a:pt x="264695" y="168442"/>
                </a:cubicBezTo>
                <a:cubicBezTo>
                  <a:pt x="270711" y="214563"/>
                  <a:pt x="38100" y="236622"/>
                  <a:pt x="36095" y="276727"/>
                </a:cubicBezTo>
                <a:cubicBezTo>
                  <a:pt x="34090" y="316832"/>
                  <a:pt x="220579" y="389022"/>
                  <a:pt x="252663" y="409074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3" name="Torta 42"/>
          <p:cNvSpPr/>
          <p:nvPr/>
        </p:nvSpPr>
        <p:spPr bwMode="auto">
          <a:xfrm flipV="1">
            <a:off x="2315078" y="6127331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44" name="Torta 43"/>
          <p:cNvSpPr/>
          <p:nvPr/>
        </p:nvSpPr>
        <p:spPr bwMode="auto">
          <a:xfrm flipH="1" flipV="1">
            <a:off x="6574214" y="6127331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28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28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28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28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28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28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  <p:bldP spid="29" grpId="0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b="1">
                <a:solidFill>
                  <a:schemeClr val="tx1"/>
                </a:solidFill>
              </a:rPr>
              <a:t>DEFINIZIONE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598488" y="1042988"/>
            <a:ext cx="930751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dirty="0" smtClean="0"/>
              <a:t>Il trapezio 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isoscele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ha gli angoli adiacenti alla base minore congruenti.</a:t>
            </a:r>
            <a:endParaRPr lang="it-IT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395389" y="6499067"/>
            <a:ext cx="339725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A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929039" y="6467317"/>
            <a:ext cx="34131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B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6140218" y="4008530"/>
            <a:ext cx="344488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C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194236" y="3978785"/>
            <a:ext cx="360363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/>
              <a:t>D</a:t>
            </a:r>
          </a:p>
        </p:txBody>
      </p:sp>
      <p:sp>
        <p:nvSpPr>
          <p:cNvPr id="10" name="Trapezio 9"/>
          <p:cNvSpPr/>
          <p:nvPr/>
        </p:nvSpPr>
        <p:spPr bwMode="auto">
          <a:xfrm>
            <a:off x="2682391" y="4301466"/>
            <a:ext cx="4271211" cy="2334126"/>
          </a:xfrm>
          <a:prstGeom prst="trapezoid">
            <a:avLst>
              <a:gd name="adj" fmla="val 33763"/>
            </a:avLst>
          </a:prstGeom>
          <a:solidFill>
            <a:srgbClr val="B7DB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2910991" y="5504624"/>
            <a:ext cx="283578" cy="10778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931044" y="5428424"/>
            <a:ext cx="283578" cy="10778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rot="16200000">
            <a:off x="6458052" y="5266582"/>
            <a:ext cx="156077" cy="36813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rot="16200000">
            <a:off x="6429978" y="5202414"/>
            <a:ext cx="156077" cy="36813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t-IT"/>
          </a:p>
        </p:txBody>
      </p:sp>
      <p:cxnSp>
        <p:nvCxnSpPr>
          <p:cNvPr id="27" name="Connettore 1 26"/>
          <p:cNvCxnSpPr/>
          <p:nvPr/>
        </p:nvCxnSpPr>
        <p:spPr bwMode="auto">
          <a:xfrm flipV="1">
            <a:off x="2694423" y="4301466"/>
            <a:ext cx="3465095" cy="23220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/>
          <p:nvPr/>
        </p:nvCxnSpPr>
        <p:spPr bwMode="auto">
          <a:xfrm>
            <a:off x="3472466" y="4297455"/>
            <a:ext cx="3465095" cy="23220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806689"/>
            <a:ext cx="9906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i="1" u="sng" dirty="0" smtClean="0">
                <a:solidFill>
                  <a:srgbClr val="002060"/>
                </a:solidFill>
              </a:rPr>
              <a:t>Dimostrazione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Gli angoli A e D sono coniugati interni. Pertanto A e D sono Supplementari.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Gli angoli B e C sono coniugati interni. Pertanto B e C sono Supplementari.</a:t>
            </a:r>
          </a:p>
          <a:p>
            <a:pPr algn="just">
              <a:spcBef>
                <a:spcPct val="50000"/>
              </a:spcBef>
            </a:pPr>
            <a:r>
              <a:rPr lang="it-IT" sz="1600" i="1" dirty="0" smtClean="0">
                <a:solidFill>
                  <a:srgbClr val="002060"/>
                </a:solidFill>
              </a:rPr>
              <a:t>Si deduce che gli angoli D e C sono congruenti (perché supplementari di angoli congruenti).</a:t>
            </a:r>
          </a:p>
          <a:p>
            <a:pPr algn="just">
              <a:spcBef>
                <a:spcPct val="50000"/>
              </a:spcBef>
            </a:pPr>
            <a:endParaRPr lang="it-IT" sz="1600" i="1" dirty="0" smtClean="0">
              <a:solidFill>
                <a:srgbClr val="002060"/>
              </a:solidFill>
            </a:endParaRPr>
          </a:p>
        </p:txBody>
      </p:sp>
      <p:sp>
        <p:nvSpPr>
          <p:cNvPr id="22" name="Torta 21"/>
          <p:cNvSpPr/>
          <p:nvPr/>
        </p:nvSpPr>
        <p:spPr bwMode="auto">
          <a:xfrm>
            <a:off x="3217445" y="4052512"/>
            <a:ext cx="505327" cy="505327"/>
          </a:xfrm>
          <a:prstGeom prst="pie">
            <a:avLst>
              <a:gd name="adj1" fmla="val 0"/>
              <a:gd name="adj2" fmla="val 653715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25" name="Torta 24"/>
          <p:cNvSpPr/>
          <p:nvPr/>
        </p:nvSpPr>
        <p:spPr bwMode="auto">
          <a:xfrm flipH="1">
            <a:off x="5909845" y="4052512"/>
            <a:ext cx="505327" cy="505327"/>
          </a:xfrm>
          <a:prstGeom prst="pie">
            <a:avLst>
              <a:gd name="adj1" fmla="val 0"/>
              <a:gd name="adj2" fmla="val 6537152"/>
            </a:avLst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0" name="Torta 29"/>
          <p:cNvSpPr/>
          <p:nvPr/>
        </p:nvSpPr>
        <p:spPr bwMode="auto">
          <a:xfrm flipV="1">
            <a:off x="2315077" y="6265444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31" name="Torta 30"/>
          <p:cNvSpPr/>
          <p:nvPr/>
        </p:nvSpPr>
        <p:spPr bwMode="auto">
          <a:xfrm flipH="1" flipV="1">
            <a:off x="6576595" y="6265445"/>
            <a:ext cx="744955" cy="744955"/>
          </a:xfrm>
          <a:prstGeom prst="pie">
            <a:avLst>
              <a:gd name="adj1" fmla="val 0"/>
              <a:gd name="adj2" fmla="val 4329603"/>
            </a:avLst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  <p:bldP spid="19" grpId="0"/>
    </p:bldLst>
  </p:timing>
</p:sld>
</file>

<file path=ppt/theme/theme1.xml><?xml version="1.0" encoding="utf-8"?>
<a:theme xmlns:a="http://schemas.openxmlformats.org/drawingml/2006/main" name="Profilo">
  <a:themeElements>
    <a:clrScheme name="Profilo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o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o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4527</TotalTime>
  <Words>855</Words>
  <Application>Microsoft Office PowerPoint</Application>
  <PresentationFormat>A4 (21x29,7 cm)</PresentationFormat>
  <Paragraphs>188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Profilo</vt:lpstr>
      <vt:lpstr>2. I QUADRILATERI</vt:lpstr>
      <vt:lpstr>DEFINIZIONE</vt:lpstr>
      <vt:lpstr>DEFINIZIONE</vt:lpstr>
      <vt:lpstr>DEFINIZIONE</vt:lpstr>
      <vt:lpstr>DEFINIZIONE</vt:lpstr>
      <vt:lpstr>DEFINIZIONE</vt:lpstr>
      <vt:lpstr>PROPRIETA’</vt:lpstr>
      <vt:lpstr>DEFINIZIONE</vt:lpstr>
      <vt:lpstr>DEFINIZIONE</vt:lpstr>
      <vt:lpstr>DEFINIZIONE</vt:lpstr>
      <vt:lpstr>DEFINIZIONE</vt:lpstr>
      <vt:lpstr>TEOREMA</vt:lpstr>
      <vt:lpstr>TEOREMA</vt:lpstr>
      <vt:lpstr>TEOREMA</vt:lpstr>
      <vt:lpstr>TEOREMA</vt:lpstr>
      <vt:lpstr>DEFINIZIONE</vt:lpstr>
      <vt:lpstr>TEOREMA</vt:lpstr>
      <vt:lpstr>DEFINIZIONE</vt:lpstr>
      <vt:lpstr>TEOREMA</vt:lpstr>
      <vt:lpstr>DEFINIZIONE</vt:lpstr>
      <vt:lpstr>TEOREMA</vt:lpstr>
      <vt:lpstr>DIAGRAMMA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EUCLIDEA</dc:title>
  <dc:creator>casalino</dc:creator>
  <cp:lastModifiedBy>mimmo corrado</cp:lastModifiedBy>
  <cp:revision>605</cp:revision>
  <dcterms:created xsi:type="dcterms:W3CDTF">2002-04-30T12:58:55Z</dcterms:created>
  <dcterms:modified xsi:type="dcterms:W3CDTF">2021-04-07T22:25:55Z</dcterms:modified>
</cp:coreProperties>
</file>