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30"/>
  </p:notesMasterIdLst>
  <p:handoutMasterIdLst>
    <p:handoutMasterId r:id="rId31"/>
  </p:handoutMasterIdLst>
  <p:sldIdLst>
    <p:sldId id="365" r:id="rId2"/>
    <p:sldId id="566" r:id="rId3"/>
    <p:sldId id="567" r:id="rId4"/>
    <p:sldId id="568" r:id="rId5"/>
    <p:sldId id="581" r:id="rId6"/>
    <p:sldId id="569" r:id="rId7"/>
    <p:sldId id="570" r:id="rId8"/>
    <p:sldId id="396" r:id="rId9"/>
    <p:sldId id="397" r:id="rId10"/>
    <p:sldId id="398" r:id="rId11"/>
    <p:sldId id="399" r:id="rId12"/>
    <p:sldId id="400" r:id="rId13"/>
    <p:sldId id="401" r:id="rId14"/>
    <p:sldId id="561" r:id="rId15"/>
    <p:sldId id="403" r:id="rId16"/>
    <p:sldId id="407" r:id="rId17"/>
    <p:sldId id="562" r:id="rId18"/>
    <p:sldId id="513" r:id="rId19"/>
    <p:sldId id="408" r:id="rId20"/>
    <p:sldId id="564" r:id="rId21"/>
    <p:sldId id="516" r:id="rId22"/>
    <p:sldId id="517" r:id="rId23"/>
    <p:sldId id="573" r:id="rId24"/>
    <p:sldId id="574" r:id="rId25"/>
    <p:sldId id="575" r:id="rId26"/>
    <p:sldId id="576" r:id="rId27"/>
    <p:sldId id="577" r:id="rId28"/>
    <p:sldId id="563" r:id="rId29"/>
  </p:sldIdLst>
  <p:sldSz cx="9906000" cy="6858000" type="A4"/>
  <p:notesSz cx="6888163" cy="96234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modifyVerifier cryptProviderType="rsaFull" cryptAlgorithmClass="hash" cryptAlgorithmType="typeAny" cryptAlgorithmSid="4" spinCount="50000" saltData="FoZy6qsOr8WTZCdp3FjNGw" hashData="tIBn/yPBGUaoflCa/OOAayBWd5c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00"/>
    <a:srgbClr val="FFFF99"/>
    <a:srgbClr val="3333FF"/>
    <a:srgbClr val="0033CC"/>
    <a:srgbClr val="000000"/>
    <a:srgbClr val="DDE2E7"/>
    <a:srgbClr val="CC0099"/>
    <a:srgbClr val="0000FF"/>
    <a:srgbClr val="00FF00"/>
    <a:srgbClr val="FFDA6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501" autoAdjust="0"/>
    <p:restoredTop sz="99046" autoAdjust="0"/>
  </p:normalViewPr>
  <p:slideViewPr>
    <p:cSldViewPr snapToGrid="0">
      <p:cViewPr varScale="1">
        <p:scale>
          <a:sx n="121" d="100"/>
          <a:sy n="121" d="100"/>
        </p:scale>
        <p:origin x="-1098" y="-90"/>
      </p:cViewPr>
      <p:guideLst>
        <p:guide orient="horz" pos="2160"/>
        <p:guide pos="3120"/>
      </p:guideLst>
    </p:cSldViewPr>
  </p:slideViewPr>
  <p:outlineViewPr>
    <p:cViewPr>
      <p:scale>
        <a:sx n="75" d="100"/>
        <a:sy n="75" d="100"/>
      </p:scale>
      <p:origin x="0" y="155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0"/>
    </p:cViewPr>
  </p:sorterViewPr>
  <p:notesViewPr>
    <p:cSldViewPr snapToGrid="0">
      <p:cViewPr varScale="1">
        <p:scale>
          <a:sx n="57" d="100"/>
          <a:sy n="57" d="100"/>
        </p:scale>
        <p:origin x="-2550" y="-84"/>
      </p:cViewPr>
      <p:guideLst>
        <p:guide orient="horz" pos="3031"/>
        <p:guide pos="2169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0825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42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140825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>
                <a:latin typeface="Times New Roman" pitchFamily="18" charset="0"/>
              </a:defRPr>
            </a:lvl1pPr>
          </a:lstStyle>
          <a:p>
            <a:fld id="{7AA9C030-5CB2-493B-AC13-125A06B55A49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39788" y="722313"/>
            <a:ext cx="5211762" cy="3608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570413"/>
            <a:ext cx="5510213" cy="433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0825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140825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>
                <a:latin typeface="Times New Roman" pitchFamily="18" charset="0"/>
              </a:defRPr>
            </a:lvl1pPr>
          </a:lstStyle>
          <a:p>
            <a:fld id="{99841BF1-1297-4F4C-8B27-C87D9AAEBDA5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804BBB-0985-4F0C-8CFA-677822692CFA}" type="slidenum">
              <a:rPr lang="it-IT"/>
              <a:pPr/>
              <a:t>2</a:t>
            </a:fld>
            <a:endParaRPr lang="it-IT"/>
          </a:p>
        </p:txBody>
      </p:sp>
      <p:sp>
        <p:nvSpPr>
          <p:cNvPr id="405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804BBB-0985-4F0C-8CFA-677822692CFA}" type="slidenum">
              <a:rPr lang="it-IT"/>
              <a:pPr/>
              <a:t>7</a:t>
            </a:fld>
            <a:endParaRPr lang="it-IT"/>
          </a:p>
        </p:txBody>
      </p:sp>
      <p:sp>
        <p:nvSpPr>
          <p:cNvPr id="405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804BBB-0985-4F0C-8CFA-677822692CFA}" type="slidenum">
              <a:rPr lang="it-IT"/>
              <a:pPr/>
              <a:t>20</a:t>
            </a:fld>
            <a:endParaRPr lang="it-IT"/>
          </a:p>
        </p:txBody>
      </p:sp>
      <p:sp>
        <p:nvSpPr>
          <p:cNvPr id="405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804BBB-0985-4F0C-8CFA-677822692CFA}" type="slidenum">
              <a:rPr lang="it-IT"/>
              <a:pPr/>
              <a:t>28</a:t>
            </a:fld>
            <a:endParaRPr lang="it-IT"/>
          </a:p>
        </p:txBody>
      </p:sp>
      <p:sp>
        <p:nvSpPr>
          <p:cNvPr id="405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0250" y="1433513"/>
            <a:ext cx="8420100" cy="446087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68450" y="3429000"/>
            <a:ext cx="75946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4295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 algn="ctr">
              <a:defRPr/>
            </a:lvl1pPr>
          </a:lstStyle>
          <a:p>
            <a:endParaRPr lang="it-IT"/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FDB42A9-000C-4356-92BE-20182001B587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190471" name="AutoShape 7"/>
          <p:cNvSpPr>
            <a:spLocks noChangeArrowheads="1"/>
          </p:cNvSpPr>
          <p:nvPr/>
        </p:nvSpPr>
        <p:spPr bwMode="auto">
          <a:xfrm>
            <a:off x="736600" y="2011363"/>
            <a:ext cx="8420100" cy="109537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EBAB85-9693-417A-91C7-E0A86A8886AE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21525" y="304800"/>
            <a:ext cx="2168525" cy="5715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14363" y="304800"/>
            <a:ext cx="6354762" cy="57150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08D8C7-84D9-48C9-BE8F-4A2C10CAA9A1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2300" y="304800"/>
            <a:ext cx="8667750" cy="3476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14363" y="1752600"/>
            <a:ext cx="8667750" cy="4267200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60400" y="6245225"/>
            <a:ext cx="21463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6719888" y="6559550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fld id="{4F276D5C-E9B6-48B4-8717-4F424AA035B2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olo e 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sz="quarter"/>
          </p:nvPr>
        </p:nvSpPr>
        <p:spPr>
          <a:xfrm>
            <a:off x="622300" y="304800"/>
            <a:ext cx="8667750" cy="3476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4363" y="1752600"/>
            <a:ext cx="4257675" cy="20574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5024438" y="1752600"/>
            <a:ext cx="4257675" cy="20574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614363" y="3962400"/>
            <a:ext cx="4257675" cy="20574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24438" y="3962400"/>
            <a:ext cx="4257675" cy="20574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660400" y="6245225"/>
            <a:ext cx="21463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6719888" y="6559550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fld id="{9EB0758A-E926-44FD-AE54-2DD5BD042D65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2232E4-B294-4E13-BDA4-8BB1ACD2B2E2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288DF7-DDC8-4751-951B-2C4D183D8BE5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14363" y="1752600"/>
            <a:ext cx="4257675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24438" y="1752600"/>
            <a:ext cx="4257675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8CECFF-A8AA-432B-9C62-8842D9961FC6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BABCD7-3881-4C2D-984C-5DDE78ACFCA9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CC40EA-94A5-47FF-B70F-0C3CF6A111E8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78C5E8-4B9D-4406-AB5F-10A46ED33D36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915FE0-6DFD-41B6-82C7-094BC30FB4B5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3B5BBB-51A4-4F0C-A142-11E256B8474D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rgbClr val="EEEEEE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2300" y="135465"/>
            <a:ext cx="86677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lo stile del titolo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4363" y="1752600"/>
            <a:ext cx="866775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89444" name="AutoShape 4"/>
          <p:cNvSpPr>
            <a:spLocks noChangeArrowheads="1"/>
          </p:cNvSpPr>
          <p:nvPr/>
        </p:nvSpPr>
        <p:spPr bwMode="auto">
          <a:xfrm>
            <a:off x="660400" y="508528"/>
            <a:ext cx="8621713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18944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400" y="6245225"/>
            <a:ext cx="2146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18944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9888" y="6559550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6BABEB1-481D-4B49-AD3D-B16E6562A470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  <p:sp>
        <p:nvSpPr>
          <p:cNvPr id="7" name="Segnaposto numero diapositiva 7"/>
          <p:cNvSpPr txBox="1">
            <a:spLocks/>
          </p:cNvSpPr>
          <p:nvPr/>
        </p:nvSpPr>
        <p:spPr>
          <a:xfrm>
            <a:off x="9312813" y="42204"/>
            <a:ext cx="677595" cy="4762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BC25B33-A714-4132-9DBF-0CD7EAEACAC5}" type="slidenum">
              <a:rPr kumimoji="0" lang="it-IT" sz="16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it-IT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RETTE PARALLELE</a:t>
            </a:r>
            <a:endParaRPr lang="it-IT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81788" y="6378575"/>
            <a:ext cx="3105150" cy="369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1600" i="1"/>
              <a:t>A cura di  Mimmo CORRADO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8708" name="Group 4"/>
          <p:cNvGrpSpPr>
            <a:grpSpLocks/>
          </p:cNvGrpSpPr>
          <p:nvPr/>
        </p:nvGrpSpPr>
        <p:grpSpPr bwMode="auto">
          <a:xfrm>
            <a:off x="-165100" y="4937125"/>
            <a:ext cx="6737350" cy="0"/>
            <a:chOff x="0" y="2982"/>
            <a:chExt cx="4244" cy="0"/>
          </a:xfrm>
        </p:grpSpPr>
        <p:sp>
          <p:nvSpPr>
            <p:cNvPr id="328709" name="Line 5"/>
            <p:cNvSpPr>
              <a:spLocks noChangeShapeType="1"/>
            </p:cNvSpPr>
            <p:nvPr/>
          </p:nvSpPr>
          <p:spPr bwMode="auto">
            <a:xfrm>
              <a:off x="0" y="2982"/>
              <a:ext cx="42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28710" name="Line 6"/>
            <p:cNvSpPr>
              <a:spLocks noChangeShapeType="1"/>
            </p:cNvSpPr>
            <p:nvPr/>
          </p:nvSpPr>
          <p:spPr bwMode="auto">
            <a:xfrm>
              <a:off x="352" y="2982"/>
              <a:ext cx="341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328711" name="Group 7"/>
          <p:cNvGrpSpPr>
            <a:grpSpLocks/>
          </p:cNvGrpSpPr>
          <p:nvPr/>
        </p:nvGrpSpPr>
        <p:grpSpPr bwMode="auto">
          <a:xfrm rot="-175059">
            <a:off x="-165100" y="3479800"/>
            <a:ext cx="6737350" cy="0"/>
            <a:chOff x="0" y="2982"/>
            <a:chExt cx="4244" cy="0"/>
          </a:xfrm>
        </p:grpSpPr>
        <p:sp>
          <p:nvSpPr>
            <p:cNvPr id="328712" name="Line 8"/>
            <p:cNvSpPr>
              <a:spLocks noChangeShapeType="1"/>
            </p:cNvSpPr>
            <p:nvPr/>
          </p:nvSpPr>
          <p:spPr bwMode="auto">
            <a:xfrm>
              <a:off x="0" y="2982"/>
              <a:ext cx="42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28713" name="Line 9"/>
            <p:cNvSpPr>
              <a:spLocks noChangeShapeType="1"/>
            </p:cNvSpPr>
            <p:nvPr/>
          </p:nvSpPr>
          <p:spPr bwMode="auto">
            <a:xfrm>
              <a:off x="352" y="2982"/>
              <a:ext cx="341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328714" name="Group 10"/>
          <p:cNvGrpSpPr>
            <a:grpSpLocks/>
          </p:cNvGrpSpPr>
          <p:nvPr/>
        </p:nvGrpSpPr>
        <p:grpSpPr bwMode="auto">
          <a:xfrm>
            <a:off x="0" y="2035175"/>
            <a:ext cx="5634038" cy="4071938"/>
            <a:chOff x="352" y="1530"/>
            <a:chExt cx="3549" cy="2565"/>
          </a:xfrm>
        </p:grpSpPr>
        <p:sp>
          <p:nvSpPr>
            <p:cNvPr id="328715" name="Line 11"/>
            <p:cNvSpPr>
              <a:spLocks noChangeShapeType="1"/>
            </p:cNvSpPr>
            <p:nvPr/>
          </p:nvSpPr>
          <p:spPr bwMode="auto">
            <a:xfrm flipV="1">
              <a:off x="352" y="1530"/>
              <a:ext cx="3549" cy="256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28716" name="Line 12"/>
            <p:cNvSpPr>
              <a:spLocks noChangeShapeType="1"/>
            </p:cNvSpPr>
            <p:nvPr/>
          </p:nvSpPr>
          <p:spPr bwMode="auto">
            <a:xfrm flipV="1">
              <a:off x="778" y="1791"/>
              <a:ext cx="2761" cy="1996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328717" name="Text Box 13"/>
          <p:cNvSpPr txBox="1">
            <a:spLocks noChangeArrowheads="1"/>
          </p:cNvSpPr>
          <p:nvPr/>
        </p:nvSpPr>
        <p:spPr bwMode="auto">
          <a:xfrm>
            <a:off x="5957888" y="4849813"/>
            <a:ext cx="280987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r</a:t>
            </a:r>
          </a:p>
        </p:txBody>
      </p:sp>
      <p:sp>
        <p:nvSpPr>
          <p:cNvPr id="328718" name="Text Box 14"/>
          <p:cNvSpPr txBox="1">
            <a:spLocks noChangeArrowheads="1"/>
          </p:cNvSpPr>
          <p:nvPr/>
        </p:nvSpPr>
        <p:spPr bwMode="auto">
          <a:xfrm>
            <a:off x="5959475" y="3427413"/>
            <a:ext cx="303213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s</a:t>
            </a:r>
          </a:p>
        </p:txBody>
      </p:sp>
      <p:sp>
        <p:nvSpPr>
          <p:cNvPr id="328719" name="Text Box 15"/>
          <p:cNvSpPr txBox="1">
            <a:spLocks noChangeArrowheads="1"/>
          </p:cNvSpPr>
          <p:nvPr/>
        </p:nvSpPr>
        <p:spPr bwMode="auto">
          <a:xfrm>
            <a:off x="5314950" y="1819275"/>
            <a:ext cx="27463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>
                <a:solidFill>
                  <a:schemeClr val="accent2"/>
                </a:solidFill>
              </a:rPr>
              <a:t>t</a:t>
            </a:r>
          </a:p>
        </p:txBody>
      </p:sp>
      <p:sp>
        <p:nvSpPr>
          <p:cNvPr id="328720" name="Text Box 16"/>
          <p:cNvSpPr txBox="1">
            <a:spLocks noChangeArrowheads="1"/>
          </p:cNvSpPr>
          <p:nvPr/>
        </p:nvSpPr>
        <p:spPr bwMode="auto">
          <a:xfrm>
            <a:off x="2871788" y="3482975"/>
            <a:ext cx="330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3</a:t>
            </a:r>
          </a:p>
        </p:txBody>
      </p:sp>
      <p:sp>
        <p:nvSpPr>
          <p:cNvPr id="328721" name="Text Box 17"/>
          <p:cNvSpPr txBox="1">
            <a:spLocks noChangeArrowheads="1"/>
          </p:cNvSpPr>
          <p:nvPr/>
        </p:nvSpPr>
        <p:spPr bwMode="auto">
          <a:xfrm>
            <a:off x="3614738" y="3463925"/>
            <a:ext cx="330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4</a:t>
            </a:r>
          </a:p>
        </p:txBody>
      </p:sp>
      <p:sp>
        <p:nvSpPr>
          <p:cNvPr id="328722" name="Text Box 18"/>
          <p:cNvSpPr txBox="1">
            <a:spLocks noChangeArrowheads="1"/>
          </p:cNvSpPr>
          <p:nvPr/>
        </p:nvSpPr>
        <p:spPr bwMode="auto">
          <a:xfrm>
            <a:off x="1322388" y="4559300"/>
            <a:ext cx="330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5</a:t>
            </a:r>
          </a:p>
        </p:txBody>
      </p:sp>
      <p:sp>
        <p:nvSpPr>
          <p:cNvPr id="328723" name="Text Box 19"/>
          <p:cNvSpPr txBox="1">
            <a:spLocks noChangeArrowheads="1"/>
          </p:cNvSpPr>
          <p:nvPr/>
        </p:nvSpPr>
        <p:spPr bwMode="auto">
          <a:xfrm>
            <a:off x="2047875" y="4578350"/>
            <a:ext cx="330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6</a:t>
            </a:r>
          </a:p>
        </p:txBody>
      </p:sp>
      <p:sp>
        <p:nvSpPr>
          <p:cNvPr id="328724" name="Text Box 20"/>
          <p:cNvSpPr txBox="1">
            <a:spLocks noChangeArrowheads="1"/>
          </p:cNvSpPr>
          <p:nvPr/>
        </p:nvSpPr>
        <p:spPr bwMode="auto">
          <a:xfrm>
            <a:off x="6376988" y="3616325"/>
            <a:ext cx="35655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/>
              <a:t>3 e 5 coniugati interni</a:t>
            </a:r>
          </a:p>
        </p:txBody>
      </p:sp>
      <p:sp>
        <p:nvSpPr>
          <p:cNvPr id="328725" name="Text Box 21"/>
          <p:cNvSpPr txBox="1">
            <a:spLocks noChangeArrowheads="1"/>
          </p:cNvSpPr>
          <p:nvPr/>
        </p:nvSpPr>
        <p:spPr bwMode="auto">
          <a:xfrm>
            <a:off x="6376988" y="4276725"/>
            <a:ext cx="35655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/>
              <a:t>4 e 6 coniugati interni</a:t>
            </a:r>
          </a:p>
        </p:txBody>
      </p:sp>
      <p:sp>
        <p:nvSpPr>
          <p:cNvPr id="23" name="Rectangle 4"/>
          <p:cNvSpPr txBox="1">
            <a:spLocks noChangeArrowheads="1"/>
          </p:cNvSpPr>
          <p:nvPr/>
        </p:nvSpPr>
        <p:spPr bwMode="auto">
          <a:xfrm>
            <a:off x="622300" y="135465"/>
            <a:ext cx="86677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RETTE TAGLIATE DA UNA TRASVERSALE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0" y="771816"/>
            <a:ext cx="1828800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Definizione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34711" y="1261871"/>
            <a:ext cx="9360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ct val="50000"/>
              </a:spcAft>
            </a:pPr>
            <a:r>
              <a:rPr lang="it-IT" sz="2000" b="1" dirty="0" smtClean="0"/>
              <a:t>Due rette r ed s formano con una terza retta t, chiamata trasversale, otto angoli.</a:t>
            </a:r>
            <a:endParaRPr lang="it-IT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8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2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3287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3287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3287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28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2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3287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3287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3287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8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20" grpId="0"/>
      <p:bldP spid="328721" grpId="0"/>
      <p:bldP spid="328722" grpId="0"/>
      <p:bldP spid="328723" grpId="0"/>
      <p:bldP spid="328724" grpId="0"/>
      <p:bldP spid="328725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9732" name="Group 4"/>
          <p:cNvGrpSpPr>
            <a:grpSpLocks/>
          </p:cNvGrpSpPr>
          <p:nvPr/>
        </p:nvGrpSpPr>
        <p:grpSpPr bwMode="auto">
          <a:xfrm>
            <a:off x="-165100" y="4937125"/>
            <a:ext cx="6737350" cy="0"/>
            <a:chOff x="0" y="2982"/>
            <a:chExt cx="4244" cy="0"/>
          </a:xfrm>
        </p:grpSpPr>
        <p:sp>
          <p:nvSpPr>
            <p:cNvPr id="329733" name="Line 5"/>
            <p:cNvSpPr>
              <a:spLocks noChangeShapeType="1"/>
            </p:cNvSpPr>
            <p:nvPr/>
          </p:nvSpPr>
          <p:spPr bwMode="auto">
            <a:xfrm>
              <a:off x="0" y="2982"/>
              <a:ext cx="42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29734" name="Line 6"/>
            <p:cNvSpPr>
              <a:spLocks noChangeShapeType="1"/>
            </p:cNvSpPr>
            <p:nvPr/>
          </p:nvSpPr>
          <p:spPr bwMode="auto">
            <a:xfrm>
              <a:off x="352" y="2982"/>
              <a:ext cx="341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329735" name="Group 7"/>
          <p:cNvGrpSpPr>
            <a:grpSpLocks/>
          </p:cNvGrpSpPr>
          <p:nvPr/>
        </p:nvGrpSpPr>
        <p:grpSpPr bwMode="auto">
          <a:xfrm rot="-175059">
            <a:off x="-165100" y="3479800"/>
            <a:ext cx="6737350" cy="0"/>
            <a:chOff x="0" y="2982"/>
            <a:chExt cx="4244" cy="0"/>
          </a:xfrm>
        </p:grpSpPr>
        <p:sp>
          <p:nvSpPr>
            <p:cNvPr id="329736" name="Line 8"/>
            <p:cNvSpPr>
              <a:spLocks noChangeShapeType="1"/>
            </p:cNvSpPr>
            <p:nvPr/>
          </p:nvSpPr>
          <p:spPr bwMode="auto">
            <a:xfrm>
              <a:off x="0" y="2982"/>
              <a:ext cx="42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29737" name="Line 9"/>
            <p:cNvSpPr>
              <a:spLocks noChangeShapeType="1"/>
            </p:cNvSpPr>
            <p:nvPr/>
          </p:nvSpPr>
          <p:spPr bwMode="auto">
            <a:xfrm>
              <a:off x="352" y="2982"/>
              <a:ext cx="341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329738" name="Group 10"/>
          <p:cNvGrpSpPr>
            <a:grpSpLocks/>
          </p:cNvGrpSpPr>
          <p:nvPr/>
        </p:nvGrpSpPr>
        <p:grpSpPr bwMode="auto">
          <a:xfrm>
            <a:off x="0" y="2035175"/>
            <a:ext cx="5634038" cy="4071938"/>
            <a:chOff x="352" y="1530"/>
            <a:chExt cx="3549" cy="2565"/>
          </a:xfrm>
        </p:grpSpPr>
        <p:sp>
          <p:nvSpPr>
            <p:cNvPr id="329739" name="Line 11"/>
            <p:cNvSpPr>
              <a:spLocks noChangeShapeType="1"/>
            </p:cNvSpPr>
            <p:nvPr/>
          </p:nvSpPr>
          <p:spPr bwMode="auto">
            <a:xfrm flipV="1">
              <a:off x="352" y="1530"/>
              <a:ext cx="3549" cy="256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29740" name="Line 12"/>
            <p:cNvSpPr>
              <a:spLocks noChangeShapeType="1"/>
            </p:cNvSpPr>
            <p:nvPr/>
          </p:nvSpPr>
          <p:spPr bwMode="auto">
            <a:xfrm flipV="1">
              <a:off x="778" y="1791"/>
              <a:ext cx="2761" cy="1996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329741" name="Text Box 13"/>
          <p:cNvSpPr txBox="1">
            <a:spLocks noChangeArrowheads="1"/>
          </p:cNvSpPr>
          <p:nvPr/>
        </p:nvSpPr>
        <p:spPr bwMode="auto">
          <a:xfrm>
            <a:off x="5957888" y="4849813"/>
            <a:ext cx="280987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r</a:t>
            </a:r>
          </a:p>
        </p:txBody>
      </p:sp>
      <p:sp>
        <p:nvSpPr>
          <p:cNvPr id="329742" name="Text Box 14"/>
          <p:cNvSpPr txBox="1">
            <a:spLocks noChangeArrowheads="1"/>
          </p:cNvSpPr>
          <p:nvPr/>
        </p:nvSpPr>
        <p:spPr bwMode="auto">
          <a:xfrm>
            <a:off x="5959475" y="3427413"/>
            <a:ext cx="303213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s</a:t>
            </a:r>
          </a:p>
        </p:txBody>
      </p:sp>
      <p:sp>
        <p:nvSpPr>
          <p:cNvPr id="329743" name="Text Box 15"/>
          <p:cNvSpPr txBox="1">
            <a:spLocks noChangeArrowheads="1"/>
          </p:cNvSpPr>
          <p:nvPr/>
        </p:nvSpPr>
        <p:spPr bwMode="auto">
          <a:xfrm>
            <a:off x="5314950" y="1819275"/>
            <a:ext cx="27463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>
                <a:solidFill>
                  <a:schemeClr val="accent2"/>
                </a:solidFill>
              </a:rPr>
              <a:t>t</a:t>
            </a:r>
          </a:p>
        </p:txBody>
      </p:sp>
      <p:sp>
        <p:nvSpPr>
          <p:cNvPr id="329744" name="Text Box 16"/>
          <p:cNvSpPr txBox="1">
            <a:spLocks noChangeArrowheads="1"/>
          </p:cNvSpPr>
          <p:nvPr/>
        </p:nvSpPr>
        <p:spPr bwMode="auto">
          <a:xfrm>
            <a:off x="3354388" y="3051175"/>
            <a:ext cx="330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1</a:t>
            </a:r>
          </a:p>
        </p:txBody>
      </p:sp>
      <p:sp>
        <p:nvSpPr>
          <p:cNvPr id="329745" name="Text Box 17"/>
          <p:cNvSpPr txBox="1">
            <a:spLocks noChangeArrowheads="1"/>
          </p:cNvSpPr>
          <p:nvPr/>
        </p:nvSpPr>
        <p:spPr bwMode="auto">
          <a:xfrm>
            <a:off x="4122738" y="3057525"/>
            <a:ext cx="330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2</a:t>
            </a:r>
          </a:p>
        </p:txBody>
      </p:sp>
      <p:sp>
        <p:nvSpPr>
          <p:cNvPr id="329746" name="Text Box 18"/>
          <p:cNvSpPr txBox="1">
            <a:spLocks noChangeArrowheads="1"/>
          </p:cNvSpPr>
          <p:nvPr/>
        </p:nvSpPr>
        <p:spPr bwMode="auto">
          <a:xfrm>
            <a:off x="1606550" y="4913313"/>
            <a:ext cx="3302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8</a:t>
            </a:r>
          </a:p>
        </p:txBody>
      </p:sp>
      <p:sp>
        <p:nvSpPr>
          <p:cNvPr id="329747" name="Text Box 19"/>
          <p:cNvSpPr txBox="1">
            <a:spLocks noChangeArrowheads="1"/>
          </p:cNvSpPr>
          <p:nvPr/>
        </p:nvSpPr>
        <p:spPr bwMode="auto">
          <a:xfrm>
            <a:off x="911225" y="4922838"/>
            <a:ext cx="3302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7</a:t>
            </a:r>
          </a:p>
        </p:txBody>
      </p:sp>
      <p:sp>
        <p:nvSpPr>
          <p:cNvPr id="329748" name="Text Box 20"/>
          <p:cNvSpPr txBox="1">
            <a:spLocks noChangeArrowheads="1"/>
          </p:cNvSpPr>
          <p:nvPr/>
        </p:nvSpPr>
        <p:spPr bwMode="auto">
          <a:xfrm>
            <a:off x="6326188" y="3616325"/>
            <a:ext cx="3627437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/>
              <a:t>1 e 7 coniugati esterni</a:t>
            </a:r>
          </a:p>
        </p:txBody>
      </p:sp>
      <p:sp>
        <p:nvSpPr>
          <p:cNvPr id="329749" name="Text Box 21"/>
          <p:cNvSpPr txBox="1">
            <a:spLocks noChangeArrowheads="1"/>
          </p:cNvSpPr>
          <p:nvPr/>
        </p:nvSpPr>
        <p:spPr bwMode="auto">
          <a:xfrm>
            <a:off x="6326188" y="4276725"/>
            <a:ext cx="3627437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/>
              <a:t>2 e 8 coniugati esterni</a:t>
            </a:r>
          </a:p>
        </p:txBody>
      </p:sp>
      <p:sp>
        <p:nvSpPr>
          <p:cNvPr id="23" name="Rectangle 4"/>
          <p:cNvSpPr txBox="1">
            <a:spLocks noChangeArrowheads="1"/>
          </p:cNvSpPr>
          <p:nvPr/>
        </p:nvSpPr>
        <p:spPr bwMode="auto">
          <a:xfrm>
            <a:off x="622300" y="135465"/>
            <a:ext cx="86677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RETTE TAGLIATE DA UNA TRASVERSALE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0" y="771816"/>
            <a:ext cx="1828800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Definizione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34711" y="1261871"/>
            <a:ext cx="9360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ct val="50000"/>
              </a:spcAft>
            </a:pPr>
            <a:r>
              <a:rPr lang="it-IT" sz="2000" b="1" dirty="0" smtClean="0"/>
              <a:t>Due rette r ed s formano con una terza retta t, chiamata trasversale, otto angoli.</a:t>
            </a:r>
            <a:endParaRPr lang="it-IT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9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2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3297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3297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3297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29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2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3297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3297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3297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8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44" grpId="0"/>
      <p:bldP spid="329745" grpId="0"/>
      <p:bldP spid="329746" grpId="0"/>
      <p:bldP spid="329747" grpId="0"/>
      <p:bldP spid="329748" grpId="0"/>
      <p:bldP spid="329749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0756" name="Group 4"/>
          <p:cNvGrpSpPr>
            <a:grpSpLocks/>
          </p:cNvGrpSpPr>
          <p:nvPr/>
        </p:nvGrpSpPr>
        <p:grpSpPr bwMode="auto">
          <a:xfrm>
            <a:off x="-165100" y="4937125"/>
            <a:ext cx="6737350" cy="0"/>
            <a:chOff x="0" y="2982"/>
            <a:chExt cx="4244" cy="0"/>
          </a:xfrm>
        </p:grpSpPr>
        <p:sp>
          <p:nvSpPr>
            <p:cNvPr id="330757" name="Line 5"/>
            <p:cNvSpPr>
              <a:spLocks noChangeShapeType="1"/>
            </p:cNvSpPr>
            <p:nvPr/>
          </p:nvSpPr>
          <p:spPr bwMode="auto">
            <a:xfrm>
              <a:off x="0" y="2982"/>
              <a:ext cx="42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30758" name="Line 6"/>
            <p:cNvSpPr>
              <a:spLocks noChangeShapeType="1"/>
            </p:cNvSpPr>
            <p:nvPr/>
          </p:nvSpPr>
          <p:spPr bwMode="auto">
            <a:xfrm>
              <a:off x="352" y="2982"/>
              <a:ext cx="341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330759" name="Group 7"/>
          <p:cNvGrpSpPr>
            <a:grpSpLocks/>
          </p:cNvGrpSpPr>
          <p:nvPr/>
        </p:nvGrpSpPr>
        <p:grpSpPr bwMode="auto">
          <a:xfrm rot="-175059">
            <a:off x="-165100" y="3479800"/>
            <a:ext cx="6737350" cy="0"/>
            <a:chOff x="0" y="2982"/>
            <a:chExt cx="4244" cy="0"/>
          </a:xfrm>
        </p:grpSpPr>
        <p:sp>
          <p:nvSpPr>
            <p:cNvPr id="330760" name="Line 8"/>
            <p:cNvSpPr>
              <a:spLocks noChangeShapeType="1"/>
            </p:cNvSpPr>
            <p:nvPr/>
          </p:nvSpPr>
          <p:spPr bwMode="auto">
            <a:xfrm>
              <a:off x="0" y="2982"/>
              <a:ext cx="42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30761" name="Line 9"/>
            <p:cNvSpPr>
              <a:spLocks noChangeShapeType="1"/>
            </p:cNvSpPr>
            <p:nvPr/>
          </p:nvSpPr>
          <p:spPr bwMode="auto">
            <a:xfrm>
              <a:off x="352" y="2982"/>
              <a:ext cx="341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330762" name="Group 10"/>
          <p:cNvGrpSpPr>
            <a:grpSpLocks/>
          </p:cNvGrpSpPr>
          <p:nvPr/>
        </p:nvGrpSpPr>
        <p:grpSpPr bwMode="auto">
          <a:xfrm>
            <a:off x="0" y="2035175"/>
            <a:ext cx="5634038" cy="4071938"/>
            <a:chOff x="352" y="1530"/>
            <a:chExt cx="3549" cy="2565"/>
          </a:xfrm>
        </p:grpSpPr>
        <p:sp>
          <p:nvSpPr>
            <p:cNvPr id="330763" name="Line 11"/>
            <p:cNvSpPr>
              <a:spLocks noChangeShapeType="1"/>
            </p:cNvSpPr>
            <p:nvPr/>
          </p:nvSpPr>
          <p:spPr bwMode="auto">
            <a:xfrm flipV="1">
              <a:off x="352" y="1530"/>
              <a:ext cx="3549" cy="256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30764" name="Line 12"/>
            <p:cNvSpPr>
              <a:spLocks noChangeShapeType="1"/>
            </p:cNvSpPr>
            <p:nvPr/>
          </p:nvSpPr>
          <p:spPr bwMode="auto">
            <a:xfrm flipV="1">
              <a:off x="778" y="1791"/>
              <a:ext cx="2761" cy="1996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330765" name="Text Box 13"/>
          <p:cNvSpPr txBox="1">
            <a:spLocks noChangeArrowheads="1"/>
          </p:cNvSpPr>
          <p:nvPr/>
        </p:nvSpPr>
        <p:spPr bwMode="auto">
          <a:xfrm>
            <a:off x="5957888" y="4849813"/>
            <a:ext cx="280987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r</a:t>
            </a:r>
          </a:p>
        </p:txBody>
      </p:sp>
      <p:sp>
        <p:nvSpPr>
          <p:cNvPr id="330766" name="Text Box 14"/>
          <p:cNvSpPr txBox="1">
            <a:spLocks noChangeArrowheads="1"/>
          </p:cNvSpPr>
          <p:nvPr/>
        </p:nvSpPr>
        <p:spPr bwMode="auto">
          <a:xfrm>
            <a:off x="5959475" y="3427413"/>
            <a:ext cx="303213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s</a:t>
            </a:r>
          </a:p>
        </p:txBody>
      </p:sp>
      <p:sp>
        <p:nvSpPr>
          <p:cNvPr id="330767" name="Text Box 15"/>
          <p:cNvSpPr txBox="1">
            <a:spLocks noChangeArrowheads="1"/>
          </p:cNvSpPr>
          <p:nvPr/>
        </p:nvSpPr>
        <p:spPr bwMode="auto">
          <a:xfrm>
            <a:off x="5314950" y="1819275"/>
            <a:ext cx="27463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>
                <a:solidFill>
                  <a:schemeClr val="accent2"/>
                </a:solidFill>
              </a:rPr>
              <a:t>t</a:t>
            </a:r>
          </a:p>
        </p:txBody>
      </p:sp>
      <p:sp>
        <p:nvSpPr>
          <p:cNvPr id="330768" name="Text Box 16"/>
          <p:cNvSpPr txBox="1">
            <a:spLocks noChangeArrowheads="1"/>
          </p:cNvSpPr>
          <p:nvPr/>
        </p:nvSpPr>
        <p:spPr bwMode="auto">
          <a:xfrm>
            <a:off x="3354388" y="3038475"/>
            <a:ext cx="330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1</a:t>
            </a:r>
          </a:p>
        </p:txBody>
      </p:sp>
      <p:sp>
        <p:nvSpPr>
          <p:cNvPr id="330769" name="Text Box 17"/>
          <p:cNvSpPr txBox="1">
            <a:spLocks noChangeArrowheads="1"/>
          </p:cNvSpPr>
          <p:nvPr/>
        </p:nvSpPr>
        <p:spPr bwMode="auto">
          <a:xfrm>
            <a:off x="4160838" y="3057525"/>
            <a:ext cx="330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2</a:t>
            </a:r>
          </a:p>
        </p:txBody>
      </p:sp>
      <p:sp>
        <p:nvSpPr>
          <p:cNvPr id="330770" name="Text Box 18"/>
          <p:cNvSpPr txBox="1">
            <a:spLocks noChangeArrowheads="1"/>
          </p:cNvSpPr>
          <p:nvPr/>
        </p:nvSpPr>
        <p:spPr bwMode="auto">
          <a:xfrm>
            <a:off x="839788" y="4940300"/>
            <a:ext cx="330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7</a:t>
            </a:r>
          </a:p>
        </p:txBody>
      </p:sp>
      <p:sp>
        <p:nvSpPr>
          <p:cNvPr id="330771" name="Text Box 19"/>
          <p:cNvSpPr txBox="1">
            <a:spLocks noChangeArrowheads="1"/>
          </p:cNvSpPr>
          <p:nvPr/>
        </p:nvSpPr>
        <p:spPr bwMode="auto">
          <a:xfrm>
            <a:off x="1616075" y="4946650"/>
            <a:ext cx="330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8</a:t>
            </a:r>
          </a:p>
        </p:txBody>
      </p:sp>
      <p:sp>
        <p:nvSpPr>
          <p:cNvPr id="330772" name="Text Box 20"/>
          <p:cNvSpPr txBox="1">
            <a:spLocks noChangeArrowheads="1"/>
          </p:cNvSpPr>
          <p:nvPr/>
        </p:nvSpPr>
        <p:spPr bwMode="auto">
          <a:xfrm>
            <a:off x="6642100" y="3070225"/>
            <a:ext cx="32639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/>
              <a:t>1 e 5 corrispondenti</a:t>
            </a:r>
          </a:p>
        </p:txBody>
      </p:sp>
      <p:sp>
        <p:nvSpPr>
          <p:cNvPr id="330774" name="Text Box 22"/>
          <p:cNvSpPr txBox="1">
            <a:spLocks noChangeArrowheads="1"/>
          </p:cNvSpPr>
          <p:nvPr/>
        </p:nvSpPr>
        <p:spPr bwMode="auto">
          <a:xfrm>
            <a:off x="2911475" y="3473450"/>
            <a:ext cx="330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3</a:t>
            </a:r>
          </a:p>
        </p:txBody>
      </p:sp>
      <p:sp>
        <p:nvSpPr>
          <p:cNvPr id="330775" name="Text Box 23"/>
          <p:cNvSpPr txBox="1">
            <a:spLocks noChangeArrowheads="1"/>
          </p:cNvSpPr>
          <p:nvPr/>
        </p:nvSpPr>
        <p:spPr bwMode="auto">
          <a:xfrm>
            <a:off x="3678238" y="3470275"/>
            <a:ext cx="330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4</a:t>
            </a:r>
          </a:p>
        </p:txBody>
      </p:sp>
      <p:sp>
        <p:nvSpPr>
          <p:cNvPr id="330776" name="Text Box 24"/>
          <p:cNvSpPr txBox="1">
            <a:spLocks noChangeArrowheads="1"/>
          </p:cNvSpPr>
          <p:nvPr/>
        </p:nvSpPr>
        <p:spPr bwMode="auto">
          <a:xfrm>
            <a:off x="1352550" y="4537075"/>
            <a:ext cx="330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5</a:t>
            </a:r>
          </a:p>
        </p:txBody>
      </p:sp>
      <p:sp>
        <p:nvSpPr>
          <p:cNvPr id="330777" name="Text Box 25"/>
          <p:cNvSpPr txBox="1">
            <a:spLocks noChangeArrowheads="1"/>
          </p:cNvSpPr>
          <p:nvPr/>
        </p:nvSpPr>
        <p:spPr bwMode="auto">
          <a:xfrm>
            <a:off x="2117725" y="4546600"/>
            <a:ext cx="330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6</a:t>
            </a:r>
          </a:p>
        </p:txBody>
      </p:sp>
      <p:sp>
        <p:nvSpPr>
          <p:cNvPr id="330778" name="Text Box 26"/>
          <p:cNvSpPr txBox="1">
            <a:spLocks noChangeArrowheads="1"/>
          </p:cNvSpPr>
          <p:nvPr/>
        </p:nvSpPr>
        <p:spPr bwMode="auto">
          <a:xfrm>
            <a:off x="6642100" y="3605213"/>
            <a:ext cx="32639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/>
              <a:t>2 e 6 corrispondenti</a:t>
            </a:r>
          </a:p>
        </p:txBody>
      </p:sp>
      <p:sp>
        <p:nvSpPr>
          <p:cNvPr id="330779" name="Text Box 27"/>
          <p:cNvSpPr txBox="1">
            <a:spLocks noChangeArrowheads="1"/>
          </p:cNvSpPr>
          <p:nvPr/>
        </p:nvSpPr>
        <p:spPr bwMode="auto">
          <a:xfrm>
            <a:off x="6642100" y="4127500"/>
            <a:ext cx="32639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/>
              <a:t>3 e 7 corrispondenti</a:t>
            </a:r>
          </a:p>
        </p:txBody>
      </p:sp>
      <p:sp>
        <p:nvSpPr>
          <p:cNvPr id="330780" name="Text Box 28"/>
          <p:cNvSpPr txBox="1">
            <a:spLocks noChangeArrowheads="1"/>
          </p:cNvSpPr>
          <p:nvPr/>
        </p:nvSpPr>
        <p:spPr bwMode="auto">
          <a:xfrm>
            <a:off x="6642100" y="4649788"/>
            <a:ext cx="32639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/>
              <a:t>4 e 8 corrispondenti</a:t>
            </a:r>
          </a:p>
        </p:txBody>
      </p:sp>
      <p:sp>
        <p:nvSpPr>
          <p:cNvPr id="29" name="Rectangle 4"/>
          <p:cNvSpPr txBox="1">
            <a:spLocks noChangeArrowheads="1"/>
          </p:cNvSpPr>
          <p:nvPr/>
        </p:nvSpPr>
        <p:spPr bwMode="auto">
          <a:xfrm>
            <a:off x="622300" y="135465"/>
            <a:ext cx="86677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RETTE TAGLIATE DA UNA TRASVERSALE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0" y="771816"/>
            <a:ext cx="1828800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Definizione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234711" y="1261871"/>
            <a:ext cx="9360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ct val="50000"/>
              </a:spcAft>
            </a:pPr>
            <a:r>
              <a:rPr lang="it-IT" sz="2000" b="1" dirty="0" smtClean="0"/>
              <a:t>Due rette r ed s formano con una terza retta t, chiamata trasversale, otto angoli.</a:t>
            </a:r>
            <a:endParaRPr lang="it-IT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0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30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3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30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30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30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3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3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30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30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30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30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68" grpId="0"/>
      <p:bldP spid="330769" grpId="0"/>
      <p:bldP spid="330770" grpId="0"/>
      <p:bldP spid="330771" grpId="0"/>
      <p:bldP spid="330772" grpId="0"/>
      <p:bldP spid="330774" grpId="0"/>
      <p:bldP spid="330775" grpId="0"/>
      <p:bldP spid="330776" grpId="0"/>
      <p:bldP spid="330777" grpId="0"/>
      <p:bldP spid="330778" grpId="0"/>
      <p:bldP spid="330779" grpId="0"/>
      <p:bldP spid="330780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1804" name="Group 28"/>
          <p:cNvGrpSpPr>
            <a:grpSpLocks/>
          </p:cNvGrpSpPr>
          <p:nvPr/>
        </p:nvGrpSpPr>
        <p:grpSpPr bwMode="auto">
          <a:xfrm>
            <a:off x="-165100" y="2314575"/>
            <a:ext cx="6737350" cy="4338638"/>
            <a:chOff x="-104" y="1458"/>
            <a:chExt cx="4244" cy="2733"/>
          </a:xfrm>
        </p:grpSpPr>
        <p:grpSp>
          <p:nvGrpSpPr>
            <p:cNvPr id="331780" name="Group 4"/>
            <p:cNvGrpSpPr>
              <a:grpSpLocks/>
            </p:cNvGrpSpPr>
            <p:nvPr/>
          </p:nvGrpSpPr>
          <p:grpSpPr bwMode="auto">
            <a:xfrm>
              <a:off x="-104" y="3422"/>
              <a:ext cx="4244" cy="0"/>
              <a:chOff x="0" y="2982"/>
              <a:chExt cx="4244" cy="0"/>
            </a:xfrm>
          </p:grpSpPr>
          <p:sp>
            <p:nvSpPr>
              <p:cNvPr id="331781" name="Line 5"/>
              <p:cNvSpPr>
                <a:spLocks noChangeShapeType="1"/>
              </p:cNvSpPr>
              <p:nvPr/>
            </p:nvSpPr>
            <p:spPr bwMode="auto">
              <a:xfrm>
                <a:off x="0" y="2982"/>
                <a:ext cx="42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  <p:sp>
            <p:nvSpPr>
              <p:cNvPr id="331782" name="Line 6"/>
              <p:cNvSpPr>
                <a:spLocks noChangeShapeType="1"/>
              </p:cNvSpPr>
              <p:nvPr/>
            </p:nvSpPr>
            <p:spPr bwMode="auto">
              <a:xfrm>
                <a:off x="352" y="2982"/>
                <a:ext cx="3419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</p:grpSp>
        <p:grpSp>
          <p:nvGrpSpPr>
            <p:cNvPr id="331783" name="Group 7"/>
            <p:cNvGrpSpPr>
              <a:grpSpLocks/>
            </p:cNvGrpSpPr>
            <p:nvPr/>
          </p:nvGrpSpPr>
          <p:grpSpPr bwMode="auto">
            <a:xfrm>
              <a:off x="-104" y="2504"/>
              <a:ext cx="4244" cy="1"/>
              <a:chOff x="0" y="2982"/>
              <a:chExt cx="4244" cy="0"/>
            </a:xfrm>
          </p:grpSpPr>
          <p:sp>
            <p:nvSpPr>
              <p:cNvPr id="331784" name="Line 8"/>
              <p:cNvSpPr>
                <a:spLocks noChangeShapeType="1"/>
              </p:cNvSpPr>
              <p:nvPr/>
            </p:nvSpPr>
            <p:spPr bwMode="auto">
              <a:xfrm>
                <a:off x="0" y="2982"/>
                <a:ext cx="42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  <p:sp>
            <p:nvSpPr>
              <p:cNvPr id="331785" name="Line 9"/>
              <p:cNvSpPr>
                <a:spLocks noChangeShapeType="1"/>
              </p:cNvSpPr>
              <p:nvPr/>
            </p:nvSpPr>
            <p:spPr bwMode="auto">
              <a:xfrm>
                <a:off x="352" y="2982"/>
                <a:ext cx="3419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</p:grpSp>
        <p:grpSp>
          <p:nvGrpSpPr>
            <p:cNvPr id="331786" name="Group 10"/>
            <p:cNvGrpSpPr>
              <a:grpSpLocks/>
            </p:cNvGrpSpPr>
            <p:nvPr/>
          </p:nvGrpSpPr>
          <p:grpSpPr bwMode="auto">
            <a:xfrm>
              <a:off x="0" y="1626"/>
              <a:ext cx="3549" cy="2565"/>
              <a:chOff x="352" y="1530"/>
              <a:chExt cx="3549" cy="2565"/>
            </a:xfrm>
          </p:grpSpPr>
          <p:sp>
            <p:nvSpPr>
              <p:cNvPr id="331787" name="Line 11"/>
              <p:cNvSpPr>
                <a:spLocks noChangeShapeType="1"/>
              </p:cNvSpPr>
              <p:nvPr/>
            </p:nvSpPr>
            <p:spPr bwMode="auto">
              <a:xfrm flipV="1">
                <a:off x="352" y="1530"/>
                <a:ext cx="3549" cy="2565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  <p:sp>
            <p:nvSpPr>
              <p:cNvPr id="331788" name="Line 12"/>
              <p:cNvSpPr>
                <a:spLocks noChangeShapeType="1"/>
              </p:cNvSpPr>
              <p:nvPr/>
            </p:nvSpPr>
            <p:spPr bwMode="auto">
              <a:xfrm flipV="1">
                <a:off x="778" y="1791"/>
                <a:ext cx="2761" cy="1996"/>
              </a:xfrm>
              <a:prstGeom prst="line">
                <a:avLst/>
              </a:prstGeom>
              <a:noFill/>
              <a:ln w="762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</p:grpSp>
        <p:sp>
          <p:nvSpPr>
            <p:cNvPr id="331789" name="Text Box 13"/>
            <p:cNvSpPr txBox="1">
              <a:spLocks noChangeArrowheads="1"/>
            </p:cNvSpPr>
            <p:nvPr/>
          </p:nvSpPr>
          <p:spPr bwMode="auto">
            <a:xfrm>
              <a:off x="3753" y="3367"/>
              <a:ext cx="177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r</a:t>
              </a:r>
            </a:p>
          </p:txBody>
        </p:sp>
        <p:sp>
          <p:nvSpPr>
            <p:cNvPr id="331790" name="Text Box 14"/>
            <p:cNvSpPr txBox="1">
              <a:spLocks noChangeArrowheads="1"/>
            </p:cNvSpPr>
            <p:nvPr/>
          </p:nvSpPr>
          <p:spPr bwMode="auto">
            <a:xfrm>
              <a:off x="3754" y="2471"/>
              <a:ext cx="191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s</a:t>
              </a:r>
            </a:p>
          </p:txBody>
        </p:sp>
        <p:sp>
          <p:nvSpPr>
            <p:cNvPr id="331791" name="Text Box 15"/>
            <p:cNvSpPr txBox="1">
              <a:spLocks noChangeArrowheads="1"/>
            </p:cNvSpPr>
            <p:nvPr/>
          </p:nvSpPr>
          <p:spPr bwMode="auto">
            <a:xfrm>
              <a:off x="3348" y="1458"/>
              <a:ext cx="173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>
                  <a:solidFill>
                    <a:schemeClr val="accent2"/>
                  </a:solidFill>
                </a:rPr>
                <a:t>t</a:t>
              </a:r>
            </a:p>
          </p:txBody>
        </p:sp>
        <p:sp>
          <p:nvSpPr>
            <p:cNvPr id="331792" name="Text Box 16"/>
            <p:cNvSpPr txBox="1">
              <a:spLocks noChangeArrowheads="1"/>
            </p:cNvSpPr>
            <p:nvPr/>
          </p:nvSpPr>
          <p:spPr bwMode="auto">
            <a:xfrm>
              <a:off x="1791" y="2505"/>
              <a:ext cx="20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3</a:t>
              </a:r>
            </a:p>
          </p:txBody>
        </p:sp>
        <p:sp>
          <p:nvSpPr>
            <p:cNvPr id="331793" name="Text Box 17"/>
            <p:cNvSpPr txBox="1">
              <a:spLocks noChangeArrowheads="1"/>
            </p:cNvSpPr>
            <p:nvPr/>
          </p:nvSpPr>
          <p:spPr bwMode="auto">
            <a:xfrm>
              <a:off x="2302" y="2502"/>
              <a:ext cx="20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4</a:t>
              </a:r>
            </a:p>
          </p:txBody>
        </p:sp>
        <p:sp>
          <p:nvSpPr>
            <p:cNvPr id="331794" name="Text Box 18"/>
            <p:cNvSpPr txBox="1">
              <a:spLocks noChangeArrowheads="1"/>
            </p:cNvSpPr>
            <p:nvPr/>
          </p:nvSpPr>
          <p:spPr bwMode="auto">
            <a:xfrm>
              <a:off x="817" y="3176"/>
              <a:ext cx="20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5</a:t>
              </a:r>
            </a:p>
          </p:txBody>
        </p:sp>
        <p:sp>
          <p:nvSpPr>
            <p:cNvPr id="331795" name="Text Box 19"/>
            <p:cNvSpPr txBox="1">
              <a:spLocks noChangeArrowheads="1"/>
            </p:cNvSpPr>
            <p:nvPr/>
          </p:nvSpPr>
          <p:spPr bwMode="auto">
            <a:xfrm>
              <a:off x="1313" y="3196"/>
              <a:ext cx="20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6</a:t>
              </a:r>
            </a:p>
          </p:txBody>
        </p:sp>
      </p:grpSp>
      <p:graphicFrame>
        <p:nvGraphicFramePr>
          <p:cNvPr id="331798" name="Object 22"/>
          <p:cNvGraphicFramePr>
            <a:graphicFrameLocks noChangeAspect="1"/>
          </p:cNvGraphicFramePr>
          <p:nvPr>
            <p:ph sz="quarter" idx="3"/>
          </p:nvPr>
        </p:nvGraphicFramePr>
        <p:xfrm>
          <a:off x="5895975" y="1526038"/>
          <a:ext cx="585788" cy="460375"/>
        </p:xfrm>
        <a:graphic>
          <a:graphicData uri="http://schemas.openxmlformats.org/presentationml/2006/ole">
            <p:oleObj spid="_x0000_s331798" name="Equation" r:id="rId3" imgW="177480" imgH="139680" progId="Equation.3">
              <p:embed/>
            </p:oleObj>
          </a:graphicData>
        </a:graphic>
      </p:graphicFrame>
      <p:sp>
        <p:nvSpPr>
          <p:cNvPr id="331799" name="Rectangle 23"/>
          <p:cNvSpPr>
            <a:spLocks noChangeArrowheads="1"/>
          </p:cNvSpPr>
          <p:nvPr/>
        </p:nvSpPr>
        <p:spPr bwMode="auto">
          <a:xfrm>
            <a:off x="346075" y="1275213"/>
            <a:ext cx="5003800" cy="935037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dirty="0"/>
              <a:t>Se due rette </a:t>
            </a:r>
            <a:r>
              <a:rPr lang="it-IT" dirty="0">
                <a:solidFill>
                  <a:schemeClr val="accent2"/>
                </a:solidFill>
              </a:rPr>
              <a:t>r</a:t>
            </a:r>
            <a:r>
              <a:rPr lang="it-IT" dirty="0"/>
              <a:t> ed </a:t>
            </a:r>
            <a:r>
              <a:rPr lang="it-IT" dirty="0">
                <a:solidFill>
                  <a:schemeClr val="accent2"/>
                </a:solidFill>
              </a:rPr>
              <a:t>s</a:t>
            </a:r>
            <a:r>
              <a:rPr lang="it-IT" dirty="0"/>
              <a:t> tagliate da una terza retta trasversale </a:t>
            </a:r>
            <a:r>
              <a:rPr lang="it-IT" dirty="0">
                <a:solidFill>
                  <a:schemeClr val="accent2"/>
                </a:solidFill>
              </a:rPr>
              <a:t>t</a:t>
            </a:r>
            <a:r>
              <a:rPr lang="it-IT" dirty="0"/>
              <a:t> formano con essa coppie di angoli alterni interni congruenti</a:t>
            </a:r>
          </a:p>
        </p:txBody>
      </p:sp>
      <p:sp>
        <p:nvSpPr>
          <p:cNvPr id="331800" name="Rectangle 24"/>
          <p:cNvSpPr>
            <a:spLocks noChangeArrowheads="1"/>
          </p:cNvSpPr>
          <p:nvPr/>
        </p:nvSpPr>
        <p:spPr bwMode="auto">
          <a:xfrm>
            <a:off x="6864350" y="1383163"/>
            <a:ext cx="1874838" cy="66040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/>
              <a:t>Le rette r ed s sono parallele</a:t>
            </a:r>
          </a:p>
        </p:txBody>
      </p:sp>
      <p:sp>
        <p:nvSpPr>
          <p:cNvPr id="24" name="Rectangle 4"/>
          <p:cNvSpPr txBox="1">
            <a:spLocks noChangeArrowheads="1"/>
          </p:cNvSpPr>
          <p:nvPr/>
        </p:nvSpPr>
        <p:spPr bwMode="auto">
          <a:xfrm>
            <a:off x="622300" y="135465"/>
            <a:ext cx="86677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RETTE PARALLELE TAGLIATE DA UNA TRASVERSALE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0" y="771816"/>
            <a:ext cx="1828800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Teorema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17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17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17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8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3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8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318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318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318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8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31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99" grpId="0" animBg="1"/>
      <p:bldP spid="33180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-165100" y="2314575"/>
            <a:ext cx="6737350" cy="4338638"/>
            <a:chOff x="-104" y="1458"/>
            <a:chExt cx="4244" cy="273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104" y="3422"/>
              <a:ext cx="4244" cy="0"/>
              <a:chOff x="0" y="2982"/>
              <a:chExt cx="4244" cy="0"/>
            </a:xfrm>
          </p:grpSpPr>
          <p:sp>
            <p:nvSpPr>
              <p:cNvPr id="331781" name="Line 5"/>
              <p:cNvSpPr>
                <a:spLocks noChangeShapeType="1"/>
              </p:cNvSpPr>
              <p:nvPr/>
            </p:nvSpPr>
            <p:spPr bwMode="auto">
              <a:xfrm>
                <a:off x="0" y="2982"/>
                <a:ext cx="42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  <p:sp>
            <p:nvSpPr>
              <p:cNvPr id="331782" name="Line 6"/>
              <p:cNvSpPr>
                <a:spLocks noChangeShapeType="1"/>
              </p:cNvSpPr>
              <p:nvPr/>
            </p:nvSpPr>
            <p:spPr bwMode="auto">
              <a:xfrm>
                <a:off x="352" y="2982"/>
                <a:ext cx="3419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-104" y="2504"/>
              <a:ext cx="4244" cy="1"/>
              <a:chOff x="0" y="2982"/>
              <a:chExt cx="4244" cy="0"/>
            </a:xfrm>
          </p:grpSpPr>
          <p:sp>
            <p:nvSpPr>
              <p:cNvPr id="331784" name="Line 8"/>
              <p:cNvSpPr>
                <a:spLocks noChangeShapeType="1"/>
              </p:cNvSpPr>
              <p:nvPr/>
            </p:nvSpPr>
            <p:spPr bwMode="auto">
              <a:xfrm>
                <a:off x="0" y="2982"/>
                <a:ext cx="42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  <p:sp>
            <p:nvSpPr>
              <p:cNvPr id="331785" name="Line 9"/>
              <p:cNvSpPr>
                <a:spLocks noChangeShapeType="1"/>
              </p:cNvSpPr>
              <p:nvPr/>
            </p:nvSpPr>
            <p:spPr bwMode="auto">
              <a:xfrm>
                <a:off x="352" y="2982"/>
                <a:ext cx="3419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0" y="1626"/>
              <a:ext cx="3549" cy="2565"/>
              <a:chOff x="352" y="1530"/>
              <a:chExt cx="3549" cy="2565"/>
            </a:xfrm>
          </p:grpSpPr>
          <p:sp>
            <p:nvSpPr>
              <p:cNvPr id="331787" name="Line 11"/>
              <p:cNvSpPr>
                <a:spLocks noChangeShapeType="1"/>
              </p:cNvSpPr>
              <p:nvPr/>
            </p:nvSpPr>
            <p:spPr bwMode="auto">
              <a:xfrm flipV="1">
                <a:off x="352" y="1530"/>
                <a:ext cx="3549" cy="2565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  <p:sp>
            <p:nvSpPr>
              <p:cNvPr id="331788" name="Line 12"/>
              <p:cNvSpPr>
                <a:spLocks noChangeShapeType="1"/>
              </p:cNvSpPr>
              <p:nvPr/>
            </p:nvSpPr>
            <p:spPr bwMode="auto">
              <a:xfrm flipV="1">
                <a:off x="778" y="1791"/>
                <a:ext cx="2761" cy="1996"/>
              </a:xfrm>
              <a:prstGeom prst="line">
                <a:avLst/>
              </a:prstGeom>
              <a:noFill/>
              <a:ln w="762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</p:grpSp>
        <p:sp>
          <p:nvSpPr>
            <p:cNvPr id="331789" name="Text Box 13"/>
            <p:cNvSpPr txBox="1">
              <a:spLocks noChangeArrowheads="1"/>
            </p:cNvSpPr>
            <p:nvPr/>
          </p:nvSpPr>
          <p:spPr bwMode="auto">
            <a:xfrm>
              <a:off x="3753" y="3367"/>
              <a:ext cx="177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r</a:t>
              </a:r>
            </a:p>
          </p:txBody>
        </p:sp>
        <p:sp>
          <p:nvSpPr>
            <p:cNvPr id="331790" name="Text Box 14"/>
            <p:cNvSpPr txBox="1">
              <a:spLocks noChangeArrowheads="1"/>
            </p:cNvSpPr>
            <p:nvPr/>
          </p:nvSpPr>
          <p:spPr bwMode="auto">
            <a:xfrm>
              <a:off x="3754" y="2471"/>
              <a:ext cx="191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s</a:t>
              </a:r>
            </a:p>
          </p:txBody>
        </p:sp>
        <p:sp>
          <p:nvSpPr>
            <p:cNvPr id="331791" name="Text Box 15"/>
            <p:cNvSpPr txBox="1">
              <a:spLocks noChangeArrowheads="1"/>
            </p:cNvSpPr>
            <p:nvPr/>
          </p:nvSpPr>
          <p:spPr bwMode="auto">
            <a:xfrm>
              <a:off x="3348" y="1458"/>
              <a:ext cx="173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>
                  <a:solidFill>
                    <a:schemeClr val="accent2"/>
                  </a:solidFill>
                </a:rPr>
                <a:t>t</a:t>
              </a:r>
            </a:p>
          </p:txBody>
        </p:sp>
        <p:sp>
          <p:nvSpPr>
            <p:cNvPr id="331792" name="Text Box 16"/>
            <p:cNvSpPr txBox="1">
              <a:spLocks noChangeArrowheads="1"/>
            </p:cNvSpPr>
            <p:nvPr/>
          </p:nvSpPr>
          <p:spPr bwMode="auto">
            <a:xfrm>
              <a:off x="1791" y="2505"/>
              <a:ext cx="20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3</a:t>
              </a:r>
            </a:p>
          </p:txBody>
        </p:sp>
        <p:sp>
          <p:nvSpPr>
            <p:cNvPr id="331793" name="Text Box 17"/>
            <p:cNvSpPr txBox="1">
              <a:spLocks noChangeArrowheads="1"/>
            </p:cNvSpPr>
            <p:nvPr/>
          </p:nvSpPr>
          <p:spPr bwMode="auto">
            <a:xfrm>
              <a:off x="2302" y="2502"/>
              <a:ext cx="20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4</a:t>
              </a:r>
            </a:p>
          </p:txBody>
        </p:sp>
        <p:sp>
          <p:nvSpPr>
            <p:cNvPr id="331794" name="Text Box 18"/>
            <p:cNvSpPr txBox="1">
              <a:spLocks noChangeArrowheads="1"/>
            </p:cNvSpPr>
            <p:nvPr/>
          </p:nvSpPr>
          <p:spPr bwMode="auto">
            <a:xfrm>
              <a:off x="817" y="3176"/>
              <a:ext cx="20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5</a:t>
              </a:r>
            </a:p>
          </p:txBody>
        </p:sp>
        <p:sp>
          <p:nvSpPr>
            <p:cNvPr id="331795" name="Text Box 19"/>
            <p:cNvSpPr txBox="1">
              <a:spLocks noChangeArrowheads="1"/>
            </p:cNvSpPr>
            <p:nvPr/>
          </p:nvSpPr>
          <p:spPr bwMode="auto">
            <a:xfrm>
              <a:off x="1313" y="3196"/>
              <a:ext cx="20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6</a:t>
              </a:r>
            </a:p>
          </p:txBody>
        </p:sp>
      </p:grpSp>
      <p:graphicFrame>
        <p:nvGraphicFramePr>
          <p:cNvPr id="331798" name="Object 22"/>
          <p:cNvGraphicFramePr>
            <a:graphicFrameLocks noChangeAspect="1"/>
          </p:cNvGraphicFramePr>
          <p:nvPr>
            <p:ph sz="quarter" idx="3"/>
          </p:nvPr>
        </p:nvGraphicFramePr>
        <p:xfrm>
          <a:off x="4090324" y="1517155"/>
          <a:ext cx="585788" cy="460375"/>
        </p:xfrm>
        <a:graphic>
          <a:graphicData uri="http://schemas.openxmlformats.org/presentationml/2006/ole">
            <p:oleObj spid="_x0000_s465922" name="Equation" r:id="rId3" imgW="177480" imgH="139680" progId="Equation.3">
              <p:embed/>
            </p:oleObj>
          </a:graphicData>
        </a:graphic>
      </p:graphicFrame>
      <p:sp>
        <p:nvSpPr>
          <p:cNvPr id="24" name="Rectangle 4"/>
          <p:cNvSpPr txBox="1">
            <a:spLocks noChangeArrowheads="1"/>
          </p:cNvSpPr>
          <p:nvPr/>
        </p:nvSpPr>
        <p:spPr bwMode="auto">
          <a:xfrm>
            <a:off x="622300" y="135465"/>
            <a:ext cx="86677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RETTE PARALLELE TAGLIATE DA UNA TRASVERSALE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0" y="771816"/>
            <a:ext cx="1828800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Teorema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663777" y="1277175"/>
            <a:ext cx="2901226" cy="935037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it-IT" dirty="0"/>
              <a:t>Se due rette parallele r ed s tagliano un’altra retta trasversale t</a:t>
            </a:r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5148222" y="1278761"/>
            <a:ext cx="3905250" cy="935038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it-IT"/>
              <a:t>Le due rette r ed s formano con la trasversale t coppie di angoli alterni interni congruenti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280"/>
                            </p:stCondLst>
                            <p:childTnLst>
                              <p:par>
                                <p:cTn id="1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3828" name="Group 4"/>
          <p:cNvGrpSpPr>
            <a:grpSpLocks/>
          </p:cNvGrpSpPr>
          <p:nvPr/>
        </p:nvGrpSpPr>
        <p:grpSpPr bwMode="auto">
          <a:xfrm>
            <a:off x="1119188" y="5419725"/>
            <a:ext cx="6737350" cy="0"/>
            <a:chOff x="0" y="2982"/>
            <a:chExt cx="4244" cy="0"/>
          </a:xfrm>
        </p:grpSpPr>
        <p:sp>
          <p:nvSpPr>
            <p:cNvPr id="333829" name="Line 5"/>
            <p:cNvSpPr>
              <a:spLocks noChangeShapeType="1"/>
            </p:cNvSpPr>
            <p:nvPr/>
          </p:nvSpPr>
          <p:spPr bwMode="auto">
            <a:xfrm>
              <a:off x="0" y="2982"/>
              <a:ext cx="42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33830" name="Line 6"/>
            <p:cNvSpPr>
              <a:spLocks noChangeShapeType="1"/>
            </p:cNvSpPr>
            <p:nvPr/>
          </p:nvSpPr>
          <p:spPr bwMode="auto">
            <a:xfrm>
              <a:off x="352" y="2982"/>
              <a:ext cx="341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333831" name="Group 7"/>
          <p:cNvGrpSpPr>
            <a:grpSpLocks/>
          </p:cNvGrpSpPr>
          <p:nvPr/>
        </p:nvGrpSpPr>
        <p:grpSpPr bwMode="auto">
          <a:xfrm>
            <a:off x="1108075" y="3998913"/>
            <a:ext cx="6737350" cy="1587"/>
            <a:chOff x="0" y="2982"/>
            <a:chExt cx="4244" cy="0"/>
          </a:xfrm>
        </p:grpSpPr>
        <p:sp>
          <p:nvSpPr>
            <p:cNvPr id="333832" name="Line 8"/>
            <p:cNvSpPr>
              <a:spLocks noChangeShapeType="1"/>
            </p:cNvSpPr>
            <p:nvPr/>
          </p:nvSpPr>
          <p:spPr bwMode="auto">
            <a:xfrm>
              <a:off x="0" y="2982"/>
              <a:ext cx="4244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33833" name="Line 9"/>
            <p:cNvSpPr>
              <a:spLocks noChangeShapeType="1"/>
            </p:cNvSpPr>
            <p:nvPr/>
          </p:nvSpPr>
          <p:spPr bwMode="auto">
            <a:xfrm>
              <a:off x="352" y="2982"/>
              <a:ext cx="3419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333837" name="Text Box 13"/>
          <p:cNvSpPr txBox="1">
            <a:spLocks noChangeArrowheads="1"/>
          </p:cNvSpPr>
          <p:nvPr/>
        </p:nvSpPr>
        <p:spPr bwMode="auto">
          <a:xfrm>
            <a:off x="7551738" y="5345113"/>
            <a:ext cx="280987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r</a:t>
            </a:r>
          </a:p>
        </p:txBody>
      </p:sp>
      <p:grpSp>
        <p:nvGrpSpPr>
          <p:cNvPr id="333849" name="Group 25"/>
          <p:cNvGrpSpPr>
            <a:grpSpLocks/>
          </p:cNvGrpSpPr>
          <p:nvPr/>
        </p:nvGrpSpPr>
        <p:grpSpPr bwMode="auto">
          <a:xfrm>
            <a:off x="662854" y="1539895"/>
            <a:ext cx="8426450" cy="1557337"/>
            <a:chOff x="646" y="553"/>
            <a:chExt cx="4981" cy="919"/>
          </a:xfrm>
          <a:solidFill>
            <a:srgbClr val="FFFF00"/>
          </a:solidFill>
        </p:grpSpPr>
        <p:sp>
          <p:nvSpPr>
            <p:cNvPr id="333848" name="AutoShape 24"/>
            <p:cNvSpPr>
              <a:spLocks noChangeArrowheads="1"/>
            </p:cNvSpPr>
            <p:nvPr/>
          </p:nvSpPr>
          <p:spPr bwMode="auto">
            <a:xfrm>
              <a:off x="646" y="553"/>
              <a:ext cx="4981" cy="919"/>
            </a:xfrm>
            <a:prstGeom prst="horizontalScroll">
              <a:avLst>
                <a:gd name="adj" fmla="val 12500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3846" name="Rectangle 22"/>
            <p:cNvSpPr>
              <a:spLocks noChangeArrowheads="1"/>
            </p:cNvSpPr>
            <p:nvPr/>
          </p:nvSpPr>
          <p:spPr bwMode="auto">
            <a:xfrm>
              <a:off x="806" y="790"/>
              <a:ext cx="4763" cy="545"/>
            </a:xfrm>
            <a:prstGeom prst="rect">
              <a:avLst/>
            </a:prstGeom>
            <a:grpFill/>
            <a:ln w="1905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it-IT" dirty="0" smtClean="0">
                  <a:solidFill>
                    <a:srgbClr val="C00000"/>
                  </a:solidFill>
                </a:rPr>
                <a:t>V Postulato di Euclide</a:t>
              </a:r>
            </a:p>
            <a:p>
              <a:pPr>
                <a:spcAft>
                  <a:spcPts val="600"/>
                </a:spcAft>
              </a:pPr>
              <a:r>
                <a:rPr lang="it-IT" dirty="0" smtClean="0"/>
                <a:t>Per </a:t>
              </a:r>
              <a:r>
                <a:rPr lang="it-IT" dirty="0"/>
                <a:t>qualunque punto </a:t>
              </a:r>
              <a:r>
                <a:rPr lang="it-IT" dirty="0">
                  <a:solidFill>
                    <a:srgbClr val="C00000"/>
                  </a:solidFill>
                </a:rPr>
                <a:t>P</a:t>
              </a:r>
              <a:r>
                <a:rPr lang="it-IT" dirty="0"/>
                <a:t> del piano non appartenente ad una retta </a:t>
              </a:r>
              <a:r>
                <a:rPr lang="it-IT" dirty="0">
                  <a:solidFill>
                    <a:srgbClr val="C00000"/>
                  </a:solidFill>
                </a:rPr>
                <a:t>r</a:t>
              </a:r>
              <a:r>
                <a:rPr lang="it-IT" dirty="0"/>
                <a:t>, è possibile tracciare una </a:t>
              </a:r>
              <a:r>
                <a:rPr lang="it-IT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unica</a:t>
              </a:r>
              <a:r>
                <a:rPr lang="it-IT" dirty="0" smtClean="0"/>
                <a:t> retta </a:t>
              </a:r>
              <a:r>
                <a:rPr lang="it-IT" dirty="0"/>
                <a:t>parallela ad </a:t>
              </a:r>
              <a:r>
                <a:rPr lang="it-IT" dirty="0">
                  <a:solidFill>
                    <a:schemeClr val="accent2"/>
                  </a:solidFill>
                </a:rPr>
                <a:t>r</a:t>
              </a:r>
              <a:r>
                <a:rPr lang="it-IT" dirty="0"/>
                <a:t>.</a:t>
              </a:r>
            </a:p>
          </p:txBody>
        </p:sp>
      </p:grpSp>
      <p:grpSp>
        <p:nvGrpSpPr>
          <p:cNvPr id="333850" name="Group 26"/>
          <p:cNvGrpSpPr>
            <a:grpSpLocks/>
          </p:cNvGrpSpPr>
          <p:nvPr/>
        </p:nvGrpSpPr>
        <p:grpSpPr bwMode="auto">
          <a:xfrm>
            <a:off x="4330700" y="3609975"/>
            <a:ext cx="322263" cy="434975"/>
            <a:chOff x="3078" y="1557"/>
            <a:chExt cx="203" cy="274"/>
          </a:xfrm>
        </p:grpSpPr>
        <p:sp>
          <p:nvSpPr>
            <p:cNvPr id="333851" name="Text Box 27"/>
            <p:cNvSpPr txBox="1">
              <a:spLocks noChangeArrowheads="1"/>
            </p:cNvSpPr>
            <p:nvPr/>
          </p:nvSpPr>
          <p:spPr bwMode="auto">
            <a:xfrm>
              <a:off x="3078" y="1557"/>
              <a:ext cx="203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P</a:t>
              </a:r>
            </a:p>
          </p:txBody>
        </p:sp>
        <p:sp>
          <p:nvSpPr>
            <p:cNvPr id="333852" name="Oval 28"/>
            <p:cNvSpPr>
              <a:spLocks noChangeArrowheads="1"/>
            </p:cNvSpPr>
            <p:nvPr/>
          </p:nvSpPr>
          <p:spPr bwMode="auto">
            <a:xfrm>
              <a:off x="3090" y="1775"/>
              <a:ext cx="56" cy="56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33853" name="Text Box 29"/>
          <p:cNvSpPr txBox="1">
            <a:spLocks noChangeArrowheads="1"/>
          </p:cNvSpPr>
          <p:nvPr/>
        </p:nvSpPr>
        <p:spPr bwMode="auto">
          <a:xfrm>
            <a:off x="332732" y="797066"/>
            <a:ext cx="8837613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dirty="0"/>
              <a:t>Il teorema precedente, che scambia ipotesi e tesi, non è però dimostrabile se non si ammette l’esistenza di un nuovo </a:t>
            </a:r>
            <a:r>
              <a:rPr lang="it-IT" dirty="0" smtClean="0"/>
              <a:t>postulato. </a:t>
            </a:r>
            <a:endParaRPr lang="it-IT" dirty="0"/>
          </a:p>
        </p:txBody>
      </p:sp>
      <p:sp>
        <p:nvSpPr>
          <p:cNvPr id="17" name="Rectangle 4"/>
          <p:cNvSpPr txBox="1">
            <a:spLocks noChangeArrowheads="1"/>
          </p:cNvSpPr>
          <p:nvPr/>
        </p:nvSpPr>
        <p:spPr bwMode="auto">
          <a:xfrm>
            <a:off x="622300" y="135465"/>
            <a:ext cx="86677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z="20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QUINTO POSTULATO </a:t>
            </a:r>
            <a:r>
              <a:rPr lang="it-IT" sz="2000" b="1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DI</a:t>
            </a:r>
            <a:r>
              <a:rPr lang="it-IT" sz="20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EUCLIDE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38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38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38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320"/>
                            </p:stCondLst>
                            <p:childTnLst>
                              <p:par>
                                <p:cTn id="11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2000"/>
                                        <p:tgtEl>
                                          <p:spTgt spid="333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3000"/>
                                        <p:tgtEl>
                                          <p:spTgt spid="3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3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33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333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37" grpId="0"/>
      <p:bldP spid="33385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0" name="Object 20"/>
          <p:cNvGraphicFramePr>
            <a:graphicFrameLocks noChangeAspect="1"/>
          </p:cNvGraphicFramePr>
          <p:nvPr>
            <p:ph sz="quarter" idx="3"/>
          </p:nvPr>
        </p:nvGraphicFramePr>
        <p:xfrm>
          <a:off x="6489700" y="1771650"/>
          <a:ext cx="585788" cy="403225"/>
        </p:xfrm>
        <a:graphic>
          <a:graphicData uri="http://schemas.openxmlformats.org/presentationml/2006/ole">
            <p:oleObj spid="_x0000_s337940" name="Equation" r:id="rId3" imgW="203040" imgH="139680" progId="Equation.3">
              <p:embed/>
            </p:oleObj>
          </a:graphicData>
        </a:graphic>
      </p:graphicFrame>
      <p:sp>
        <p:nvSpPr>
          <p:cNvPr id="337941" name="Rectangle 21"/>
          <p:cNvSpPr>
            <a:spLocks noChangeArrowheads="1"/>
          </p:cNvSpPr>
          <p:nvPr/>
        </p:nvSpPr>
        <p:spPr bwMode="auto">
          <a:xfrm>
            <a:off x="346075" y="985838"/>
            <a:ext cx="5768975" cy="2033587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it-IT"/>
              <a:t>Se due rette r ed s tagliate da una terza retta trasversale t formano con essa coppie di angoli: </a:t>
            </a:r>
          </a:p>
          <a:p>
            <a:pPr algn="just"/>
            <a:r>
              <a:rPr lang="it-IT"/>
              <a:t>alterni interni congruenti, o</a:t>
            </a:r>
          </a:p>
          <a:p>
            <a:pPr algn="just"/>
            <a:r>
              <a:rPr lang="it-IT"/>
              <a:t>alterni esterni congruenti, o</a:t>
            </a:r>
          </a:p>
          <a:p>
            <a:pPr algn="just"/>
            <a:r>
              <a:rPr lang="it-IT"/>
              <a:t>angoli corrispondenti congruenti, o</a:t>
            </a:r>
          </a:p>
          <a:p>
            <a:pPr algn="just"/>
            <a:r>
              <a:rPr lang="it-IT"/>
              <a:t>angoli coniugati interni supplementari, o</a:t>
            </a:r>
          </a:p>
          <a:p>
            <a:pPr algn="just"/>
            <a:r>
              <a:rPr lang="it-IT"/>
              <a:t>angoli coniugati esterni supplementari</a:t>
            </a:r>
          </a:p>
        </p:txBody>
      </p:sp>
      <p:sp>
        <p:nvSpPr>
          <p:cNvPr id="337942" name="Rectangle 22"/>
          <p:cNvSpPr>
            <a:spLocks noChangeArrowheads="1"/>
          </p:cNvSpPr>
          <p:nvPr/>
        </p:nvSpPr>
        <p:spPr bwMode="auto">
          <a:xfrm>
            <a:off x="7519988" y="1612900"/>
            <a:ext cx="1874837" cy="66040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it-IT"/>
              <a:t>Le rette r ed s sono parallele</a:t>
            </a:r>
          </a:p>
        </p:txBody>
      </p:sp>
      <p:grpSp>
        <p:nvGrpSpPr>
          <p:cNvPr id="337947" name="Group 27"/>
          <p:cNvGrpSpPr>
            <a:grpSpLocks/>
          </p:cNvGrpSpPr>
          <p:nvPr/>
        </p:nvGrpSpPr>
        <p:grpSpPr bwMode="auto">
          <a:xfrm>
            <a:off x="1860550" y="2519363"/>
            <a:ext cx="6737350" cy="4338637"/>
            <a:chOff x="1172" y="1587"/>
            <a:chExt cx="4244" cy="2733"/>
          </a:xfrm>
        </p:grpSpPr>
        <p:grpSp>
          <p:nvGrpSpPr>
            <p:cNvPr id="337924" name="Group 4"/>
            <p:cNvGrpSpPr>
              <a:grpSpLocks/>
            </p:cNvGrpSpPr>
            <p:nvPr/>
          </p:nvGrpSpPr>
          <p:grpSpPr bwMode="auto">
            <a:xfrm>
              <a:off x="1172" y="3551"/>
              <a:ext cx="4244" cy="0"/>
              <a:chOff x="0" y="2982"/>
              <a:chExt cx="4244" cy="0"/>
            </a:xfrm>
          </p:grpSpPr>
          <p:sp>
            <p:nvSpPr>
              <p:cNvPr id="337925" name="Line 5"/>
              <p:cNvSpPr>
                <a:spLocks noChangeShapeType="1"/>
              </p:cNvSpPr>
              <p:nvPr/>
            </p:nvSpPr>
            <p:spPr bwMode="auto">
              <a:xfrm>
                <a:off x="0" y="2982"/>
                <a:ext cx="42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  <p:sp>
            <p:nvSpPr>
              <p:cNvPr id="337926" name="Line 6"/>
              <p:cNvSpPr>
                <a:spLocks noChangeShapeType="1"/>
              </p:cNvSpPr>
              <p:nvPr/>
            </p:nvSpPr>
            <p:spPr bwMode="auto">
              <a:xfrm>
                <a:off x="352" y="2982"/>
                <a:ext cx="3419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</p:grpSp>
        <p:grpSp>
          <p:nvGrpSpPr>
            <p:cNvPr id="337927" name="Group 7"/>
            <p:cNvGrpSpPr>
              <a:grpSpLocks/>
            </p:cNvGrpSpPr>
            <p:nvPr/>
          </p:nvGrpSpPr>
          <p:grpSpPr bwMode="auto">
            <a:xfrm>
              <a:off x="1172" y="2633"/>
              <a:ext cx="4244" cy="1"/>
              <a:chOff x="0" y="2982"/>
              <a:chExt cx="4244" cy="0"/>
            </a:xfrm>
          </p:grpSpPr>
          <p:sp>
            <p:nvSpPr>
              <p:cNvPr id="337928" name="Line 8"/>
              <p:cNvSpPr>
                <a:spLocks noChangeShapeType="1"/>
              </p:cNvSpPr>
              <p:nvPr/>
            </p:nvSpPr>
            <p:spPr bwMode="auto">
              <a:xfrm>
                <a:off x="0" y="2982"/>
                <a:ext cx="42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  <p:sp>
            <p:nvSpPr>
              <p:cNvPr id="337929" name="Line 9"/>
              <p:cNvSpPr>
                <a:spLocks noChangeShapeType="1"/>
              </p:cNvSpPr>
              <p:nvPr/>
            </p:nvSpPr>
            <p:spPr bwMode="auto">
              <a:xfrm>
                <a:off x="352" y="2982"/>
                <a:ext cx="3419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</p:grpSp>
        <p:grpSp>
          <p:nvGrpSpPr>
            <p:cNvPr id="337930" name="Group 10"/>
            <p:cNvGrpSpPr>
              <a:grpSpLocks/>
            </p:cNvGrpSpPr>
            <p:nvPr/>
          </p:nvGrpSpPr>
          <p:grpSpPr bwMode="auto">
            <a:xfrm>
              <a:off x="1276" y="1755"/>
              <a:ext cx="3549" cy="2565"/>
              <a:chOff x="352" y="1530"/>
              <a:chExt cx="3549" cy="2565"/>
            </a:xfrm>
          </p:grpSpPr>
          <p:sp>
            <p:nvSpPr>
              <p:cNvPr id="337931" name="Line 11"/>
              <p:cNvSpPr>
                <a:spLocks noChangeShapeType="1"/>
              </p:cNvSpPr>
              <p:nvPr/>
            </p:nvSpPr>
            <p:spPr bwMode="auto">
              <a:xfrm flipV="1">
                <a:off x="352" y="1530"/>
                <a:ext cx="3549" cy="2565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  <p:sp>
            <p:nvSpPr>
              <p:cNvPr id="337932" name="Line 12"/>
              <p:cNvSpPr>
                <a:spLocks noChangeShapeType="1"/>
              </p:cNvSpPr>
              <p:nvPr/>
            </p:nvSpPr>
            <p:spPr bwMode="auto">
              <a:xfrm flipV="1">
                <a:off x="778" y="1791"/>
                <a:ext cx="2761" cy="1996"/>
              </a:xfrm>
              <a:prstGeom prst="line">
                <a:avLst/>
              </a:prstGeom>
              <a:noFill/>
              <a:ln w="762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</p:grpSp>
        <p:sp>
          <p:nvSpPr>
            <p:cNvPr id="337933" name="Text Box 13"/>
            <p:cNvSpPr txBox="1">
              <a:spLocks noChangeArrowheads="1"/>
            </p:cNvSpPr>
            <p:nvPr/>
          </p:nvSpPr>
          <p:spPr bwMode="auto">
            <a:xfrm>
              <a:off x="5029" y="3496"/>
              <a:ext cx="177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r</a:t>
              </a:r>
            </a:p>
          </p:txBody>
        </p:sp>
        <p:sp>
          <p:nvSpPr>
            <p:cNvPr id="337934" name="Text Box 14"/>
            <p:cNvSpPr txBox="1">
              <a:spLocks noChangeArrowheads="1"/>
            </p:cNvSpPr>
            <p:nvPr/>
          </p:nvSpPr>
          <p:spPr bwMode="auto">
            <a:xfrm>
              <a:off x="5030" y="2600"/>
              <a:ext cx="191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s</a:t>
              </a:r>
            </a:p>
          </p:txBody>
        </p:sp>
        <p:sp>
          <p:nvSpPr>
            <p:cNvPr id="337935" name="Text Box 15"/>
            <p:cNvSpPr txBox="1">
              <a:spLocks noChangeArrowheads="1"/>
            </p:cNvSpPr>
            <p:nvPr/>
          </p:nvSpPr>
          <p:spPr bwMode="auto">
            <a:xfrm>
              <a:off x="4624" y="1587"/>
              <a:ext cx="173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>
                  <a:solidFill>
                    <a:schemeClr val="accent2"/>
                  </a:solidFill>
                </a:rPr>
                <a:t>t</a:t>
              </a:r>
            </a:p>
          </p:txBody>
        </p:sp>
        <p:sp>
          <p:nvSpPr>
            <p:cNvPr id="337936" name="Text Box 16"/>
            <p:cNvSpPr txBox="1">
              <a:spLocks noChangeArrowheads="1"/>
            </p:cNvSpPr>
            <p:nvPr/>
          </p:nvSpPr>
          <p:spPr bwMode="auto">
            <a:xfrm>
              <a:off x="3067" y="2634"/>
              <a:ext cx="20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3</a:t>
              </a:r>
            </a:p>
          </p:txBody>
        </p:sp>
        <p:sp>
          <p:nvSpPr>
            <p:cNvPr id="337937" name="Text Box 17"/>
            <p:cNvSpPr txBox="1">
              <a:spLocks noChangeArrowheads="1"/>
            </p:cNvSpPr>
            <p:nvPr/>
          </p:nvSpPr>
          <p:spPr bwMode="auto">
            <a:xfrm>
              <a:off x="3578" y="2631"/>
              <a:ext cx="20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4</a:t>
              </a:r>
            </a:p>
          </p:txBody>
        </p:sp>
        <p:sp>
          <p:nvSpPr>
            <p:cNvPr id="337938" name="Text Box 18"/>
            <p:cNvSpPr txBox="1">
              <a:spLocks noChangeArrowheads="1"/>
            </p:cNvSpPr>
            <p:nvPr/>
          </p:nvSpPr>
          <p:spPr bwMode="auto">
            <a:xfrm>
              <a:off x="2093" y="3305"/>
              <a:ext cx="20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5</a:t>
              </a:r>
            </a:p>
          </p:txBody>
        </p:sp>
        <p:sp>
          <p:nvSpPr>
            <p:cNvPr id="337939" name="Text Box 19"/>
            <p:cNvSpPr txBox="1">
              <a:spLocks noChangeArrowheads="1"/>
            </p:cNvSpPr>
            <p:nvPr/>
          </p:nvSpPr>
          <p:spPr bwMode="auto">
            <a:xfrm>
              <a:off x="2589" y="3325"/>
              <a:ext cx="20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6</a:t>
              </a:r>
            </a:p>
          </p:txBody>
        </p:sp>
        <p:sp>
          <p:nvSpPr>
            <p:cNvPr id="337943" name="Text Box 23"/>
            <p:cNvSpPr txBox="1">
              <a:spLocks noChangeArrowheads="1"/>
            </p:cNvSpPr>
            <p:nvPr/>
          </p:nvSpPr>
          <p:spPr bwMode="auto">
            <a:xfrm>
              <a:off x="3389" y="2367"/>
              <a:ext cx="20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1</a:t>
              </a:r>
            </a:p>
          </p:txBody>
        </p:sp>
        <p:sp>
          <p:nvSpPr>
            <p:cNvPr id="337944" name="Text Box 24"/>
            <p:cNvSpPr txBox="1">
              <a:spLocks noChangeArrowheads="1"/>
            </p:cNvSpPr>
            <p:nvPr/>
          </p:nvSpPr>
          <p:spPr bwMode="auto">
            <a:xfrm>
              <a:off x="3998" y="2358"/>
              <a:ext cx="20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2</a:t>
              </a:r>
            </a:p>
          </p:txBody>
        </p:sp>
        <p:sp>
          <p:nvSpPr>
            <p:cNvPr id="337945" name="Text Box 25"/>
            <p:cNvSpPr txBox="1">
              <a:spLocks noChangeArrowheads="1"/>
            </p:cNvSpPr>
            <p:nvPr/>
          </p:nvSpPr>
          <p:spPr bwMode="auto">
            <a:xfrm>
              <a:off x="1832" y="3556"/>
              <a:ext cx="20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7</a:t>
              </a:r>
            </a:p>
          </p:txBody>
        </p:sp>
        <p:sp>
          <p:nvSpPr>
            <p:cNvPr id="337946" name="Text Box 26"/>
            <p:cNvSpPr txBox="1">
              <a:spLocks noChangeArrowheads="1"/>
            </p:cNvSpPr>
            <p:nvPr/>
          </p:nvSpPr>
          <p:spPr bwMode="auto">
            <a:xfrm>
              <a:off x="2339" y="3557"/>
              <a:ext cx="20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8</a:t>
              </a:r>
            </a:p>
          </p:txBody>
        </p:sp>
      </p:grpSp>
      <p:sp>
        <p:nvSpPr>
          <p:cNvPr id="27" name="Rectangle 4"/>
          <p:cNvSpPr txBox="1">
            <a:spLocks noChangeArrowheads="1"/>
          </p:cNvSpPr>
          <p:nvPr/>
        </p:nvSpPr>
        <p:spPr bwMode="auto">
          <a:xfrm>
            <a:off x="622300" y="135465"/>
            <a:ext cx="86677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z="20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CRITERIO GENERALE </a:t>
            </a:r>
            <a:r>
              <a:rPr lang="it-IT" sz="2000" b="1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DI</a:t>
            </a:r>
            <a:r>
              <a:rPr lang="it-IT" sz="20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PARALLELISMO</a:t>
            </a:r>
            <a:endParaRPr lang="it-IT" sz="20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79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79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79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4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3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40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379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379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379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1" grpId="0" animBg="1"/>
      <p:bldP spid="3379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ttangolo 46"/>
          <p:cNvSpPr/>
          <p:nvPr/>
        </p:nvSpPr>
        <p:spPr bwMode="auto">
          <a:xfrm>
            <a:off x="6600823" y="6016699"/>
            <a:ext cx="173620" cy="173620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46" name="Rettangolo 45"/>
          <p:cNvSpPr/>
          <p:nvPr/>
        </p:nvSpPr>
        <p:spPr bwMode="auto">
          <a:xfrm>
            <a:off x="6410324" y="5390431"/>
            <a:ext cx="173620" cy="173620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-165100" y="3975100"/>
            <a:ext cx="6737350" cy="1588"/>
            <a:chOff x="-165100" y="3975100"/>
            <a:chExt cx="6737350" cy="1588"/>
          </a:xfrm>
        </p:grpSpPr>
        <p:sp>
          <p:nvSpPr>
            <p:cNvPr id="331784" name="Line 8"/>
            <p:cNvSpPr>
              <a:spLocks noChangeShapeType="1"/>
            </p:cNvSpPr>
            <p:nvPr/>
          </p:nvSpPr>
          <p:spPr bwMode="auto">
            <a:xfrm>
              <a:off x="0" y="2982"/>
              <a:ext cx="42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31785" name="Line 9"/>
            <p:cNvSpPr>
              <a:spLocks noChangeShapeType="1"/>
            </p:cNvSpPr>
            <p:nvPr/>
          </p:nvSpPr>
          <p:spPr bwMode="auto">
            <a:xfrm>
              <a:off x="352" y="2982"/>
              <a:ext cx="341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331789" name="Text Box 13"/>
          <p:cNvSpPr txBox="1">
            <a:spLocks noChangeArrowheads="1"/>
          </p:cNvSpPr>
          <p:nvPr/>
        </p:nvSpPr>
        <p:spPr bwMode="auto">
          <a:xfrm>
            <a:off x="9625012" y="5324970"/>
            <a:ext cx="28098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r</a:t>
            </a:r>
          </a:p>
        </p:txBody>
      </p:sp>
      <p:sp>
        <p:nvSpPr>
          <p:cNvPr id="331790" name="Text Box 14"/>
          <p:cNvSpPr txBox="1">
            <a:spLocks noChangeArrowheads="1"/>
          </p:cNvSpPr>
          <p:nvPr/>
        </p:nvSpPr>
        <p:spPr bwMode="auto">
          <a:xfrm>
            <a:off x="9602787" y="6133328"/>
            <a:ext cx="30321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s</a:t>
            </a:r>
          </a:p>
        </p:txBody>
      </p:sp>
      <p:sp>
        <p:nvSpPr>
          <p:cNvPr id="331791" name="Text Box 15"/>
          <p:cNvSpPr txBox="1">
            <a:spLocks noChangeArrowheads="1"/>
          </p:cNvSpPr>
          <p:nvPr/>
        </p:nvSpPr>
        <p:spPr bwMode="auto">
          <a:xfrm>
            <a:off x="6565918" y="4775774"/>
            <a:ext cx="27463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accent2"/>
                </a:solidFill>
              </a:rPr>
              <a:t>t</a:t>
            </a:r>
          </a:p>
        </p:txBody>
      </p:sp>
      <p:graphicFrame>
        <p:nvGraphicFramePr>
          <p:cNvPr id="331798" name="Object 22"/>
          <p:cNvGraphicFramePr>
            <a:graphicFrameLocks noChangeAspect="1"/>
          </p:cNvGraphicFramePr>
          <p:nvPr>
            <p:ph sz="quarter" idx="3"/>
          </p:nvPr>
        </p:nvGraphicFramePr>
        <p:xfrm>
          <a:off x="3777807" y="1433440"/>
          <a:ext cx="585788" cy="460375"/>
        </p:xfrm>
        <a:graphic>
          <a:graphicData uri="http://schemas.openxmlformats.org/presentationml/2006/ole">
            <p:oleObj spid="_x0000_s466946" name="Equation" r:id="rId3" imgW="177480" imgH="139680" progId="Equation.3">
              <p:embed/>
            </p:oleObj>
          </a:graphicData>
        </a:graphic>
      </p:graphicFrame>
      <p:sp>
        <p:nvSpPr>
          <p:cNvPr id="24" name="Rectangle 4"/>
          <p:cNvSpPr txBox="1">
            <a:spLocks noChangeArrowheads="1"/>
          </p:cNvSpPr>
          <p:nvPr/>
        </p:nvSpPr>
        <p:spPr bwMode="auto">
          <a:xfrm>
            <a:off x="622300" y="135465"/>
            <a:ext cx="86677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RETTE PERPENDICOLARI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0" y="771816"/>
            <a:ext cx="1828800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Teorema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663777" y="1332356"/>
            <a:ext cx="2368790" cy="646331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it-IT" dirty="0"/>
              <a:t>Se due rette </a:t>
            </a:r>
            <a:r>
              <a:rPr lang="it-IT" dirty="0" smtClean="0"/>
              <a:t>r ed s sono parallele</a:t>
            </a:r>
            <a:endParaRPr lang="it-IT" dirty="0"/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4629875" y="1322367"/>
            <a:ext cx="4548849" cy="646331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it-IT" dirty="0" smtClean="0"/>
              <a:t>ogni retta perpendicolare alla retta r è perpendicolare anche alla retta s.</a:t>
            </a:r>
            <a:endParaRPr lang="it-IT" dirty="0"/>
          </a:p>
        </p:txBody>
      </p:sp>
      <p:cxnSp>
        <p:nvCxnSpPr>
          <p:cNvPr id="29" name="Connettore 1 28"/>
          <p:cNvCxnSpPr/>
          <p:nvPr/>
        </p:nvCxnSpPr>
        <p:spPr bwMode="auto">
          <a:xfrm>
            <a:off x="-109253" y="5382227"/>
            <a:ext cx="100800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Connettore 1 30"/>
          <p:cNvCxnSpPr/>
          <p:nvPr/>
        </p:nvCxnSpPr>
        <p:spPr bwMode="auto">
          <a:xfrm>
            <a:off x="-102750" y="6199641"/>
            <a:ext cx="100800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Connettore 1 32"/>
          <p:cNvCxnSpPr/>
          <p:nvPr/>
        </p:nvCxnSpPr>
        <p:spPr bwMode="auto">
          <a:xfrm rot="5400000">
            <a:off x="5564379" y="5827022"/>
            <a:ext cx="2060369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 Box 64"/>
          <p:cNvSpPr txBox="1">
            <a:spLocks noChangeArrowheads="1"/>
          </p:cNvSpPr>
          <p:nvPr/>
        </p:nvSpPr>
        <p:spPr bwMode="auto">
          <a:xfrm>
            <a:off x="0" y="2227470"/>
            <a:ext cx="1601721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i="1" u="sng" dirty="0" smtClean="0">
                <a:latin typeface="Times New Roman" pitchFamily="18" charset="0"/>
              </a:rPr>
              <a:t>Dimostrazione </a:t>
            </a:r>
            <a:endParaRPr lang="it-IT" i="1" u="sng" dirty="0">
              <a:latin typeface="Times New Roman" pitchFamily="18" charset="0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-8" y="2523279"/>
            <a:ext cx="9906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Indichiamo con P il punto in cui la retta t incontra la retta r .</a:t>
            </a:r>
            <a:endParaRPr lang="it-IT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-9658" y="2860879"/>
            <a:ext cx="9906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Indichiamo con Q il punto in cui la retta t incontra la retta s .</a:t>
            </a:r>
            <a:endParaRPr lang="it-IT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-7733" y="3198479"/>
            <a:ext cx="9906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Gli angoli  RPQ e SQP sono alterni interni e quindi congruenti.</a:t>
            </a:r>
            <a:endParaRPr lang="it-IT" dirty="0"/>
          </a:p>
        </p:txBody>
      </p:sp>
      <p:sp>
        <p:nvSpPr>
          <p:cNvPr id="38" name="Ovale 37"/>
          <p:cNvSpPr/>
          <p:nvPr/>
        </p:nvSpPr>
        <p:spPr bwMode="auto">
          <a:xfrm>
            <a:off x="6562844" y="5347503"/>
            <a:ext cx="72000" cy="72000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9" name="Ovale 38"/>
          <p:cNvSpPr/>
          <p:nvPr/>
        </p:nvSpPr>
        <p:spPr bwMode="auto">
          <a:xfrm>
            <a:off x="6564773" y="6171236"/>
            <a:ext cx="72000" cy="72000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6281635" y="5028154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</a:t>
            </a:r>
            <a:endParaRPr lang="it-IT" dirty="0"/>
          </a:p>
        </p:txBody>
      </p:sp>
      <p:sp>
        <p:nvSpPr>
          <p:cNvPr id="41" name="CasellaDiTesto 40"/>
          <p:cNvSpPr txBox="1"/>
          <p:nvPr/>
        </p:nvSpPr>
        <p:spPr>
          <a:xfrm>
            <a:off x="6260414" y="5847143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Q</a:t>
            </a:r>
            <a:endParaRPr lang="it-IT" dirty="0"/>
          </a:p>
        </p:txBody>
      </p:sp>
      <p:sp>
        <p:nvSpPr>
          <p:cNvPr id="42" name="Ovale 41"/>
          <p:cNvSpPr/>
          <p:nvPr/>
        </p:nvSpPr>
        <p:spPr bwMode="auto">
          <a:xfrm>
            <a:off x="418616" y="5361007"/>
            <a:ext cx="72000" cy="72000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43" name="Ovale 42"/>
          <p:cNvSpPr/>
          <p:nvPr/>
        </p:nvSpPr>
        <p:spPr bwMode="auto">
          <a:xfrm>
            <a:off x="8995457" y="6171234"/>
            <a:ext cx="72000" cy="72000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44" name="CasellaDiTesto 43"/>
          <p:cNvSpPr txBox="1"/>
          <p:nvPr/>
        </p:nvSpPr>
        <p:spPr>
          <a:xfrm>
            <a:off x="298125" y="4987201"/>
            <a:ext cx="344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</a:t>
            </a:r>
            <a:endParaRPr lang="it-IT" dirty="0"/>
          </a:p>
        </p:txBody>
      </p:sp>
      <p:sp>
        <p:nvSpPr>
          <p:cNvPr id="45" name="CasellaDiTesto 44"/>
          <p:cNvSpPr txBox="1"/>
          <p:nvPr/>
        </p:nvSpPr>
        <p:spPr>
          <a:xfrm>
            <a:off x="8868135" y="5877124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</a:t>
            </a:r>
            <a:endParaRPr lang="it-IT" dirty="0"/>
          </a:p>
        </p:txBody>
      </p:sp>
      <p:sp>
        <p:nvSpPr>
          <p:cNvPr id="50" name="CasellaDiTesto 49"/>
          <p:cNvSpPr txBox="1"/>
          <p:nvPr/>
        </p:nvSpPr>
        <p:spPr>
          <a:xfrm>
            <a:off x="-5808" y="3547654"/>
            <a:ext cx="9906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Essendo, per ipotesi, l’angolo  RPQ retto anche l’angolo SQP è retto, e quindi la retta t è perpendicolare anche alla retta s.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1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1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31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8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8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8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08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8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08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8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208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12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12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6" grpId="0" animBg="1"/>
      <p:bldP spid="331789" grpId="0"/>
      <p:bldP spid="331790" grpId="0"/>
      <p:bldP spid="331791" grpId="0"/>
      <p:bldP spid="34" grpId="0"/>
      <p:bldP spid="35" grpId="0"/>
      <p:bldP spid="36" grpId="0"/>
      <p:bldP spid="37" grpId="0"/>
      <p:bldP spid="38" grpId="0" animBg="1"/>
      <p:bldP spid="39" grpId="0" animBg="1"/>
      <p:bldP spid="40" grpId="0"/>
      <p:bldP spid="41" grpId="0"/>
      <p:bldP spid="42" grpId="0" animBg="1"/>
      <p:bldP spid="43" grpId="0" animBg="1"/>
      <p:bldP spid="44" grpId="0"/>
      <p:bldP spid="45" grpId="0"/>
      <p:bldP spid="5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69" name="Freeform 25"/>
          <p:cNvSpPr>
            <a:spLocks/>
          </p:cNvSpPr>
          <p:nvPr/>
        </p:nvSpPr>
        <p:spPr bwMode="auto">
          <a:xfrm>
            <a:off x="2709371" y="3849013"/>
            <a:ext cx="4279900" cy="2825750"/>
          </a:xfrm>
          <a:custGeom>
            <a:avLst/>
            <a:gdLst/>
            <a:ahLst/>
            <a:cxnLst>
              <a:cxn ang="0">
                <a:pos x="0" y="1780"/>
              </a:cxn>
              <a:cxn ang="0">
                <a:pos x="2696" y="1197"/>
              </a:cxn>
              <a:cxn ang="0">
                <a:pos x="451" y="0"/>
              </a:cxn>
              <a:cxn ang="0">
                <a:pos x="0" y="1780"/>
              </a:cxn>
            </a:cxnLst>
            <a:rect l="0" t="0" r="r" b="b"/>
            <a:pathLst>
              <a:path w="2696" h="1780">
                <a:moveTo>
                  <a:pt x="0" y="1780"/>
                </a:moveTo>
                <a:lnTo>
                  <a:pt x="2696" y="1197"/>
                </a:lnTo>
                <a:lnTo>
                  <a:pt x="451" y="0"/>
                </a:lnTo>
                <a:lnTo>
                  <a:pt x="0" y="1780"/>
                </a:lnTo>
                <a:close/>
              </a:path>
            </a:pathLst>
          </a:custGeom>
          <a:solidFill>
            <a:srgbClr val="CCFFCC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338970" name="Text Box 26"/>
          <p:cNvSpPr txBox="1">
            <a:spLocks noChangeArrowheads="1"/>
          </p:cNvSpPr>
          <p:nvPr/>
        </p:nvSpPr>
        <p:spPr bwMode="auto">
          <a:xfrm>
            <a:off x="2442838" y="6543251"/>
            <a:ext cx="339725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A</a:t>
            </a:r>
          </a:p>
        </p:txBody>
      </p:sp>
      <p:sp>
        <p:nvSpPr>
          <p:cNvPr id="338971" name="Text Box 27"/>
          <p:cNvSpPr txBox="1">
            <a:spLocks noChangeArrowheads="1"/>
          </p:cNvSpPr>
          <p:nvPr/>
        </p:nvSpPr>
        <p:spPr bwMode="auto">
          <a:xfrm>
            <a:off x="6816400" y="5690763"/>
            <a:ext cx="34131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338972" name="Text Box 28"/>
          <p:cNvSpPr txBox="1">
            <a:spLocks noChangeArrowheads="1"/>
          </p:cNvSpPr>
          <p:nvPr/>
        </p:nvSpPr>
        <p:spPr bwMode="auto">
          <a:xfrm>
            <a:off x="3214363" y="3515888"/>
            <a:ext cx="34448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C</a:t>
            </a:r>
          </a:p>
        </p:txBody>
      </p:sp>
      <p:sp>
        <p:nvSpPr>
          <p:cNvPr id="338977" name="Line 33"/>
          <p:cNvSpPr>
            <a:spLocks noChangeShapeType="1"/>
          </p:cNvSpPr>
          <p:nvPr/>
        </p:nvSpPr>
        <p:spPr bwMode="auto">
          <a:xfrm flipV="1">
            <a:off x="6937391" y="5145162"/>
            <a:ext cx="2802021" cy="61153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cxnSp>
        <p:nvCxnSpPr>
          <p:cNvPr id="20" name="Connettore 1 19"/>
          <p:cNvCxnSpPr/>
          <p:nvPr/>
        </p:nvCxnSpPr>
        <p:spPr bwMode="auto">
          <a:xfrm rot="5400000" flipH="1" flipV="1">
            <a:off x="5914699" y="3987376"/>
            <a:ext cx="2838452" cy="70485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7645075" y="2890413"/>
            <a:ext cx="33054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E</a:t>
            </a:r>
            <a:endParaRPr lang="it-IT" dirty="0"/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9521500" y="5119263"/>
            <a:ext cx="36260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D</a:t>
            </a:r>
            <a:endParaRPr lang="it-IT" dirty="0"/>
          </a:p>
        </p:txBody>
      </p:sp>
      <p:grpSp>
        <p:nvGrpSpPr>
          <p:cNvPr id="28" name="Gruppo 27"/>
          <p:cNvGrpSpPr/>
          <p:nvPr/>
        </p:nvGrpSpPr>
        <p:grpSpPr>
          <a:xfrm>
            <a:off x="2717475" y="6103513"/>
            <a:ext cx="577850" cy="557213"/>
            <a:chOff x="1374775" y="5478463"/>
            <a:chExt cx="577850" cy="557213"/>
          </a:xfrm>
        </p:grpSpPr>
        <p:sp>
          <p:nvSpPr>
            <p:cNvPr id="338992" name="Freeform 48"/>
            <p:cNvSpPr>
              <a:spLocks/>
            </p:cNvSpPr>
            <p:nvPr/>
          </p:nvSpPr>
          <p:spPr bwMode="auto">
            <a:xfrm>
              <a:off x="1374775" y="5478463"/>
              <a:ext cx="577850" cy="557213"/>
            </a:xfrm>
            <a:custGeom>
              <a:avLst/>
              <a:gdLst/>
              <a:ahLst/>
              <a:cxnLst>
                <a:cxn ang="0">
                  <a:pos x="364" y="270"/>
                </a:cxn>
                <a:cxn ang="0">
                  <a:pos x="0" y="351"/>
                </a:cxn>
                <a:cxn ang="0">
                  <a:pos x="89" y="0"/>
                </a:cxn>
                <a:cxn ang="0">
                  <a:pos x="181" y="25"/>
                </a:cxn>
                <a:cxn ang="0">
                  <a:pos x="253" y="66"/>
                </a:cxn>
                <a:cxn ang="0">
                  <a:pos x="317" y="140"/>
                </a:cxn>
                <a:cxn ang="0">
                  <a:pos x="343" y="207"/>
                </a:cxn>
                <a:cxn ang="0">
                  <a:pos x="364" y="270"/>
                </a:cxn>
              </a:cxnLst>
              <a:rect l="0" t="0" r="r" b="b"/>
              <a:pathLst>
                <a:path w="364" h="351">
                  <a:moveTo>
                    <a:pt x="364" y="270"/>
                  </a:moveTo>
                  <a:lnTo>
                    <a:pt x="0" y="351"/>
                  </a:lnTo>
                  <a:lnTo>
                    <a:pt x="89" y="0"/>
                  </a:lnTo>
                  <a:lnTo>
                    <a:pt x="181" y="25"/>
                  </a:lnTo>
                  <a:lnTo>
                    <a:pt x="253" y="66"/>
                  </a:lnTo>
                  <a:lnTo>
                    <a:pt x="317" y="140"/>
                  </a:lnTo>
                  <a:lnTo>
                    <a:pt x="343" y="207"/>
                  </a:lnTo>
                  <a:lnTo>
                    <a:pt x="364" y="270"/>
                  </a:lnTo>
                  <a:close/>
                </a:path>
              </a:pathLst>
            </a:custGeom>
            <a:solidFill>
              <a:srgbClr val="FF0000"/>
            </a:solidFill>
            <a:ln w="1905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graphicFrame>
          <p:nvGraphicFramePr>
            <p:cNvPr id="338979" name="Object 35"/>
            <p:cNvGraphicFramePr>
              <a:graphicFrameLocks noChangeAspect="1"/>
            </p:cNvGraphicFramePr>
            <p:nvPr/>
          </p:nvGraphicFramePr>
          <p:xfrm>
            <a:off x="1449388" y="5588001"/>
            <a:ext cx="406400" cy="406400"/>
          </p:xfrm>
          <a:graphic>
            <a:graphicData uri="http://schemas.openxmlformats.org/presentationml/2006/ole">
              <p:oleObj spid="_x0000_s366595" name="Equation" r:id="rId3" imgW="139680" imgH="139680" progId="Equation.3">
                <p:embed/>
              </p:oleObj>
            </a:graphicData>
          </a:graphic>
        </p:graphicFrame>
      </p:grpSp>
      <p:grpSp>
        <p:nvGrpSpPr>
          <p:cNvPr id="29" name="Gruppo 28"/>
          <p:cNvGrpSpPr/>
          <p:nvPr/>
        </p:nvGrpSpPr>
        <p:grpSpPr>
          <a:xfrm>
            <a:off x="7003725" y="5170063"/>
            <a:ext cx="577850" cy="571500"/>
            <a:chOff x="5651500" y="4554538"/>
            <a:chExt cx="577850" cy="571500"/>
          </a:xfrm>
        </p:grpSpPr>
        <p:sp>
          <p:nvSpPr>
            <p:cNvPr id="25" name="Freeform 48"/>
            <p:cNvSpPr>
              <a:spLocks/>
            </p:cNvSpPr>
            <p:nvPr/>
          </p:nvSpPr>
          <p:spPr bwMode="auto">
            <a:xfrm>
              <a:off x="5651500" y="4554538"/>
              <a:ext cx="577850" cy="557213"/>
            </a:xfrm>
            <a:custGeom>
              <a:avLst/>
              <a:gdLst/>
              <a:ahLst/>
              <a:cxnLst>
                <a:cxn ang="0">
                  <a:pos x="364" y="270"/>
                </a:cxn>
                <a:cxn ang="0">
                  <a:pos x="0" y="351"/>
                </a:cxn>
                <a:cxn ang="0">
                  <a:pos x="89" y="0"/>
                </a:cxn>
                <a:cxn ang="0">
                  <a:pos x="181" y="25"/>
                </a:cxn>
                <a:cxn ang="0">
                  <a:pos x="253" y="66"/>
                </a:cxn>
                <a:cxn ang="0">
                  <a:pos x="317" y="140"/>
                </a:cxn>
                <a:cxn ang="0">
                  <a:pos x="343" y="207"/>
                </a:cxn>
                <a:cxn ang="0">
                  <a:pos x="364" y="270"/>
                </a:cxn>
              </a:cxnLst>
              <a:rect l="0" t="0" r="r" b="b"/>
              <a:pathLst>
                <a:path w="364" h="351">
                  <a:moveTo>
                    <a:pt x="364" y="270"/>
                  </a:moveTo>
                  <a:lnTo>
                    <a:pt x="0" y="351"/>
                  </a:lnTo>
                  <a:lnTo>
                    <a:pt x="89" y="0"/>
                  </a:lnTo>
                  <a:lnTo>
                    <a:pt x="181" y="25"/>
                  </a:lnTo>
                  <a:lnTo>
                    <a:pt x="253" y="66"/>
                  </a:lnTo>
                  <a:lnTo>
                    <a:pt x="317" y="140"/>
                  </a:lnTo>
                  <a:lnTo>
                    <a:pt x="343" y="207"/>
                  </a:lnTo>
                  <a:lnTo>
                    <a:pt x="364" y="270"/>
                  </a:lnTo>
                  <a:close/>
                </a:path>
              </a:pathLst>
            </a:custGeom>
            <a:solidFill>
              <a:srgbClr val="FF0000"/>
            </a:solidFill>
            <a:ln w="1905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graphicFrame>
          <p:nvGraphicFramePr>
            <p:cNvPr id="366596" name="Object 35"/>
            <p:cNvGraphicFramePr>
              <a:graphicFrameLocks noChangeAspect="1"/>
            </p:cNvGraphicFramePr>
            <p:nvPr/>
          </p:nvGraphicFramePr>
          <p:xfrm>
            <a:off x="5670550" y="4645025"/>
            <a:ext cx="554038" cy="481013"/>
          </p:xfrm>
          <a:graphic>
            <a:graphicData uri="http://schemas.openxmlformats.org/presentationml/2006/ole">
              <p:oleObj spid="_x0000_s366596" name="Equation" r:id="rId4" imgW="190440" imgH="164880" progId="Equation.3">
                <p:embed/>
              </p:oleObj>
            </a:graphicData>
          </a:graphic>
        </p:graphicFrame>
      </p:grpSp>
      <p:grpSp>
        <p:nvGrpSpPr>
          <p:cNvPr id="30" name="Gruppo 29"/>
          <p:cNvGrpSpPr/>
          <p:nvPr/>
        </p:nvGrpSpPr>
        <p:grpSpPr>
          <a:xfrm>
            <a:off x="3325488" y="3937190"/>
            <a:ext cx="572273" cy="612579"/>
            <a:chOff x="1982788" y="3312140"/>
            <a:chExt cx="572273" cy="612579"/>
          </a:xfrm>
        </p:grpSpPr>
        <p:sp>
          <p:nvSpPr>
            <p:cNvPr id="338991" name="Freeform 47"/>
            <p:cNvSpPr>
              <a:spLocks/>
            </p:cNvSpPr>
            <p:nvPr/>
          </p:nvSpPr>
          <p:spPr bwMode="auto">
            <a:xfrm rot="17261072">
              <a:off x="1967823" y="3337481"/>
              <a:ext cx="612579" cy="561897"/>
            </a:xfrm>
            <a:custGeom>
              <a:avLst/>
              <a:gdLst>
                <a:gd name="connsiteX0" fmla="*/ 0 w 10601"/>
                <a:gd name="connsiteY0" fmla="*/ 357 h 10000"/>
                <a:gd name="connsiteX1" fmla="*/ 10601 w 10601"/>
                <a:gd name="connsiteY1" fmla="*/ 0 h 10000"/>
                <a:gd name="connsiteX2" fmla="*/ 8266 w 10601"/>
                <a:gd name="connsiteY2" fmla="*/ 10000 h 10000"/>
                <a:gd name="connsiteX3" fmla="*/ 5628 w 10601"/>
                <a:gd name="connsiteY3" fmla="*/ 9368 h 10000"/>
                <a:gd name="connsiteX4" fmla="*/ 3650 w 10601"/>
                <a:gd name="connsiteY4" fmla="*/ 8190 h 10000"/>
                <a:gd name="connsiteX5" fmla="*/ 2359 w 10601"/>
                <a:gd name="connsiteY5" fmla="*/ 6523 h 10000"/>
                <a:gd name="connsiteX6" fmla="*/ 1178 w 10601"/>
                <a:gd name="connsiteY6" fmla="*/ 4138 h 10000"/>
                <a:gd name="connsiteX7" fmla="*/ 0 w 10601"/>
                <a:gd name="connsiteY7" fmla="*/ 357 h 10000"/>
                <a:gd name="connsiteX0" fmla="*/ 0 w 10601"/>
                <a:gd name="connsiteY0" fmla="*/ 357 h 10171"/>
                <a:gd name="connsiteX1" fmla="*/ 10601 w 10601"/>
                <a:gd name="connsiteY1" fmla="*/ 0 h 10171"/>
                <a:gd name="connsiteX2" fmla="*/ 8837 w 10601"/>
                <a:gd name="connsiteY2" fmla="*/ 10171 h 10171"/>
                <a:gd name="connsiteX3" fmla="*/ 5628 w 10601"/>
                <a:gd name="connsiteY3" fmla="*/ 9368 h 10171"/>
                <a:gd name="connsiteX4" fmla="*/ 3650 w 10601"/>
                <a:gd name="connsiteY4" fmla="*/ 8190 h 10171"/>
                <a:gd name="connsiteX5" fmla="*/ 2359 w 10601"/>
                <a:gd name="connsiteY5" fmla="*/ 6523 h 10171"/>
                <a:gd name="connsiteX6" fmla="*/ 1178 w 10601"/>
                <a:gd name="connsiteY6" fmla="*/ 4138 h 10171"/>
                <a:gd name="connsiteX7" fmla="*/ 0 w 10601"/>
                <a:gd name="connsiteY7" fmla="*/ 357 h 10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01" h="10171">
                  <a:moveTo>
                    <a:pt x="0" y="357"/>
                  </a:moveTo>
                  <a:lnTo>
                    <a:pt x="10601" y="0"/>
                  </a:lnTo>
                  <a:lnTo>
                    <a:pt x="8837" y="10171"/>
                  </a:lnTo>
                  <a:lnTo>
                    <a:pt x="5628" y="9368"/>
                  </a:lnTo>
                  <a:lnTo>
                    <a:pt x="3650" y="8190"/>
                  </a:lnTo>
                  <a:lnTo>
                    <a:pt x="2359" y="6523"/>
                  </a:lnTo>
                  <a:lnTo>
                    <a:pt x="1178" y="4138"/>
                  </a:lnTo>
                  <a:lnTo>
                    <a:pt x="0" y="357"/>
                  </a:lnTo>
                  <a:close/>
                </a:path>
              </a:pathLst>
            </a:custGeom>
            <a:solidFill>
              <a:srgbClr val="FFCC00"/>
            </a:solidFill>
            <a:ln w="1905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graphicFrame>
          <p:nvGraphicFramePr>
            <p:cNvPr id="338986" name="Object 42"/>
            <p:cNvGraphicFramePr>
              <a:graphicFrameLocks noChangeAspect="1"/>
            </p:cNvGraphicFramePr>
            <p:nvPr/>
          </p:nvGraphicFramePr>
          <p:xfrm>
            <a:off x="1982788" y="3314701"/>
            <a:ext cx="431800" cy="539750"/>
          </p:xfrm>
          <a:graphic>
            <a:graphicData uri="http://schemas.openxmlformats.org/presentationml/2006/ole">
              <p:oleObj spid="_x0000_s366594" name="Equation" r:id="rId5" imgW="152280" imgH="190440" progId="Equation.3">
                <p:embed/>
              </p:oleObj>
            </a:graphicData>
          </a:graphic>
        </p:graphicFrame>
      </p:grpSp>
      <p:grpSp>
        <p:nvGrpSpPr>
          <p:cNvPr id="31" name="Gruppo 30"/>
          <p:cNvGrpSpPr/>
          <p:nvPr/>
        </p:nvGrpSpPr>
        <p:grpSpPr>
          <a:xfrm>
            <a:off x="6507690" y="5042091"/>
            <a:ext cx="562710" cy="612579"/>
            <a:chOff x="5184040" y="4445616"/>
            <a:chExt cx="562710" cy="612579"/>
          </a:xfrm>
        </p:grpSpPr>
        <p:sp>
          <p:nvSpPr>
            <p:cNvPr id="26" name="Freeform 47"/>
            <p:cNvSpPr>
              <a:spLocks/>
            </p:cNvSpPr>
            <p:nvPr/>
          </p:nvSpPr>
          <p:spPr bwMode="auto">
            <a:xfrm rot="6472784">
              <a:off x="5158699" y="4470957"/>
              <a:ext cx="612579" cy="561897"/>
            </a:xfrm>
            <a:custGeom>
              <a:avLst/>
              <a:gdLst>
                <a:gd name="connsiteX0" fmla="*/ 0 w 10601"/>
                <a:gd name="connsiteY0" fmla="*/ 357 h 10000"/>
                <a:gd name="connsiteX1" fmla="*/ 10601 w 10601"/>
                <a:gd name="connsiteY1" fmla="*/ 0 h 10000"/>
                <a:gd name="connsiteX2" fmla="*/ 8266 w 10601"/>
                <a:gd name="connsiteY2" fmla="*/ 10000 h 10000"/>
                <a:gd name="connsiteX3" fmla="*/ 5628 w 10601"/>
                <a:gd name="connsiteY3" fmla="*/ 9368 h 10000"/>
                <a:gd name="connsiteX4" fmla="*/ 3650 w 10601"/>
                <a:gd name="connsiteY4" fmla="*/ 8190 h 10000"/>
                <a:gd name="connsiteX5" fmla="*/ 2359 w 10601"/>
                <a:gd name="connsiteY5" fmla="*/ 6523 h 10000"/>
                <a:gd name="connsiteX6" fmla="*/ 1178 w 10601"/>
                <a:gd name="connsiteY6" fmla="*/ 4138 h 10000"/>
                <a:gd name="connsiteX7" fmla="*/ 0 w 10601"/>
                <a:gd name="connsiteY7" fmla="*/ 357 h 10000"/>
                <a:gd name="connsiteX0" fmla="*/ 0 w 10601"/>
                <a:gd name="connsiteY0" fmla="*/ 357 h 10171"/>
                <a:gd name="connsiteX1" fmla="*/ 10601 w 10601"/>
                <a:gd name="connsiteY1" fmla="*/ 0 h 10171"/>
                <a:gd name="connsiteX2" fmla="*/ 8837 w 10601"/>
                <a:gd name="connsiteY2" fmla="*/ 10171 h 10171"/>
                <a:gd name="connsiteX3" fmla="*/ 5628 w 10601"/>
                <a:gd name="connsiteY3" fmla="*/ 9368 h 10171"/>
                <a:gd name="connsiteX4" fmla="*/ 3650 w 10601"/>
                <a:gd name="connsiteY4" fmla="*/ 8190 h 10171"/>
                <a:gd name="connsiteX5" fmla="*/ 2359 w 10601"/>
                <a:gd name="connsiteY5" fmla="*/ 6523 h 10171"/>
                <a:gd name="connsiteX6" fmla="*/ 1178 w 10601"/>
                <a:gd name="connsiteY6" fmla="*/ 4138 h 10171"/>
                <a:gd name="connsiteX7" fmla="*/ 0 w 10601"/>
                <a:gd name="connsiteY7" fmla="*/ 357 h 10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01" h="10171">
                  <a:moveTo>
                    <a:pt x="0" y="357"/>
                  </a:moveTo>
                  <a:lnTo>
                    <a:pt x="10601" y="0"/>
                  </a:lnTo>
                  <a:lnTo>
                    <a:pt x="8837" y="10171"/>
                  </a:lnTo>
                  <a:lnTo>
                    <a:pt x="5628" y="9368"/>
                  </a:lnTo>
                  <a:lnTo>
                    <a:pt x="3650" y="8190"/>
                  </a:lnTo>
                  <a:lnTo>
                    <a:pt x="2359" y="6523"/>
                  </a:lnTo>
                  <a:lnTo>
                    <a:pt x="1178" y="4138"/>
                  </a:lnTo>
                  <a:lnTo>
                    <a:pt x="0" y="357"/>
                  </a:lnTo>
                  <a:close/>
                </a:path>
              </a:pathLst>
            </a:custGeom>
            <a:solidFill>
              <a:srgbClr val="FFCC00"/>
            </a:solidFill>
            <a:ln w="1905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graphicFrame>
          <p:nvGraphicFramePr>
            <p:cNvPr id="366597" name="Object 42"/>
            <p:cNvGraphicFramePr>
              <a:graphicFrameLocks noChangeAspect="1"/>
            </p:cNvGraphicFramePr>
            <p:nvPr/>
          </p:nvGraphicFramePr>
          <p:xfrm>
            <a:off x="5314950" y="4484688"/>
            <a:ext cx="431800" cy="539750"/>
          </p:xfrm>
          <a:graphic>
            <a:graphicData uri="http://schemas.openxmlformats.org/presentationml/2006/ole">
              <p:oleObj spid="_x0000_s366597" name="Equation" r:id="rId6" imgW="152280" imgH="190440" progId="Equation.3">
                <p:embed/>
              </p:oleObj>
            </a:graphicData>
          </a:graphic>
        </p:graphicFrame>
      </p:grpSp>
      <p:sp>
        <p:nvSpPr>
          <p:cNvPr id="32" name="Rectangle 2"/>
          <p:cNvSpPr>
            <a:spLocks noGrp="1" noChangeArrowheads="1"/>
          </p:cNvSpPr>
          <p:nvPr>
            <p:ph type="title"/>
          </p:nvPr>
        </p:nvSpPr>
        <p:spPr>
          <a:xfrm>
            <a:off x="622300" y="135465"/>
            <a:ext cx="8667750" cy="347663"/>
          </a:xfrm>
        </p:spPr>
        <p:txBody>
          <a:bodyPr/>
          <a:lstStyle/>
          <a:p>
            <a:r>
              <a:rPr lang="it-I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TRIANGOLO</a:t>
            </a:r>
            <a:endParaRPr lang="it-IT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 Box 6"/>
          <p:cNvSpPr txBox="1">
            <a:spLocks noChangeArrowheads="1"/>
          </p:cNvSpPr>
          <p:nvPr/>
        </p:nvSpPr>
        <p:spPr bwMode="auto">
          <a:xfrm>
            <a:off x="0" y="771816"/>
            <a:ext cx="4296103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Teorema dell’angolo esterno 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185200" y="1250065"/>
            <a:ext cx="9410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Ogni angolo esterno di un triangolo è congruente alla somma degli angoli interni non adiacenti.</a:t>
            </a:r>
            <a:endParaRPr lang="it-IT" b="1" dirty="0"/>
          </a:p>
        </p:txBody>
      </p:sp>
      <p:sp>
        <p:nvSpPr>
          <p:cNvPr id="35" name="Text Box 64"/>
          <p:cNvSpPr txBox="1">
            <a:spLocks noChangeArrowheads="1"/>
          </p:cNvSpPr>
          <p:nvPr/>
        </p:nvSpPr>
        <p:spPr bwMode="auto">
          <a:xfrm>
            <a:off x="207721" y="1844213"/>
            <a:ext cx="1601721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i="1" u="sng" dirty="0" smtClean="0">
                <a:latin typeface="Times New Roman" pitchFamily="18" charset="0"/>
              </a:rPr>
              <a:t>Dimostrazione </a:t>
            </a:r>
            <a:endParaRPr lang="it-IT" i="1" u="sng" dirty="0">
              <a:latin typeface="Times New Roman" pitchFamily="18" charset="0"/>
            </a:endParaRPr>
          </a:p>
        </p:txBody>
      </p:sp>
      <p:sp>
        <p:nvSpPr>
          <p:cNvPr id="36" name="CasellaDiTesto 35"/>
          <p:cNvSpPr txBox="1"/>
          <p:nvPr/>
        </p:nvSpPr>
        <p:spPr>
          <a:xfrm>
            <a:off x="0" y="2154819"/>
            <a:ext cx="990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Conduciamo da un vertice del triangolo la retta parallela al lato opposto.</a:t>
            </a:r>
            <a:endParaRPr lang="it-IT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-9650" y="2493924"/>
            <a:ext cx="5423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Gli angoli ACB </a:t>
            </a:r>
            <a:r>
              <a:rPr lang="it-IT" dirty="0" smtClean="0">
                <a:sym typeface="Symbol"/>
              </a:rPr>
              <a:t> CBE  perché alterni interni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9" name="CasellaDiTesto 38"/>
          <p:cNvSpPr txBox="1"/>
          <p:nvPr/>
        </p:nvSpPr>
        <p:spPr>
          <a:xfrm>
            <a:off x="0" y="2796796"/>
            <a:ext cx="5431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Gli angoli BAC </a:t>
            </a:r>
            <a:r>
              <a:rPr lang="it-IT" dirty="0" smtClean="0">
                <a:sym typeface="Symbol"/>
              </a:rPr>
              <a:t> DBE  perché corrispondenti.</a:t>
            </a:r>
            <a:endParaRPr lang="it-IT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0" y="3155279"/>
            <a:ext cx="1427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Pertanto:  </a:t>
            </a:r>
            <a:endParaRPr lang="it-IT" dirty="0"/>
          </a:p>
        </p:txBody>
      </p:sp>
      <p:sp>
        <p:nvSpPr>
          <p:cNvPr id="366599" name="Rectangle 7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366598" name="Picture 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44184" y="3140440"/>
            <a:ext cx="5953125" cy="400050"/>
          </a:xfrm>
          <a:prstGeom prst="rect">
            <a:avLst/>
          </a:prstGeom>
          <a:noFill/>
        </p:spPr>
      </p:pic>
      <p:sp>
        <p:nvSpPr>
          <p:cNvPr id="366600" name="Rectangle 8"/>
          <p:cNvSpPr>
            <a:spLocks noChangeArrowheads="1"/>
          </p:cNvSpPr>
          <p:nvPr/>
        </p:nvSpPr>
        <p:spPr bwMode="auto">
          <a:xfrm>
            <a:off x="0" y="85725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38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66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70" grpId="0"/>
      <p:bldP spid="338971" grpId="0"/>
      <p:bldP spid="338972" grpId="0"/>
      <p:bldP spid="338977" grpId="0" animBg="1"/>
      <p:bldP spid="23" grpId="0"/>
      <p:bldP spid="24" grpId="0"/>
      <p:bldP spid="35" grpId="0"/>
      <p:bldP spid="36" grpId="0"/>
      <p:bldP spid="38" grpId="0"/>
      <p:bldP spid="39" grpId="0"/>
      <p:bldP spid="4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TRIANGOLO</a:t>
            </a:r>
            <a:endParaRPr lang="it-IT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8969" name="Freeform 25"/>
          <p:cNvSpPr>
            <a:spLocks/>
          </p:cNvSpPr>
          <p:nvPr/>
        </p:nvSpPr>
        <p:spPr bwMode="auto">
          <a:xfrm>
            <a:off x="5259668" y="3748653"/>
            <a:ext cx="4279905" cy="2825753"/>
          </a:xfrm>
          <a:custGeom>
            <a:avLst/>
            <a:gdLst/>
            <a:ahLst/>
            <a:cxnLst>
              <a:cxn ang="0">
                <a:pos x="0" y="1780"/>
              </a:cxn>
              <a:cxn ang="0">
                <a:pos x="2696" y="1197"/>
              </a:cxn>
              <a:cxn ang="0">
                <a:pos x="451" y="0"/>
              </a:cxn>
              <a:cxn ang="0">
                <a:pos x="0" y="1780"/>
              </a:cxn>
            </a:cxnLst>
            <a:rect l="0" t="0" r="r" b="b"/>
            <a:pathLst>
              <a:path w="2696" h="1780">
                <a:moveTo>
                  <a:pt x="0" y="1780"/>
                </a:moveTo>
                <a:lnTo>
                  <a:pt x="2696" y="1197"/>
                </a:lnTo>
                <a:lnTo>
                  <a:pt x="451" y="0"/>
                </a:lnTo>
                <a:lnTo>
                  <a:pt x="0" y="1780"/>
                </a:lnTo>
                <a:close/>
              </a:path>
            </a:pathLst>
          </a:custGeom>
          <a:solidFill>
            <a:srgbClr val="66FFFF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338970" name="Text Box 26"/>
          <p:cNvSpPr txBox="1">
            <a:spLocks noChangeArrowheads="1"/>
          </p:cNvSpPr>
          <p:nvPr/>
        </p:nvSpPr>
        <p:spPr bwMode="auto">
          <a:xfrm>
            <a:off x="5005667" y="6523606"/>
            <a:ext cx="339725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A</a:t>
            </a:r>
          </a:p>
        </p:txBody>
      </p:sp>
      <p:sp>
        <p:nvSpPr>
          <p:cNvPr id="338971" name="Text Box 27"/>
          <p:cNvSpPr txBox="1">
            <a:spLocks noChangeArrowheads="1"/>
          </p:cNvSpPr>
          <p:nvPr/>
        </p:nvSpPr>
        <p:spPr bwMode="auto">
          <a:xfrm>
            <a:off x="9531635" y="5480617"/>
            <a:ext cx="34131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B</a:t>
            </a:r>
          </a:p>
        </p:txBody>
      </p:sp>
      <p:sp>
        <p:nvSpPr>
          <p:cNvPr id="338972" name="Text Box 28"/>
          <p:cNvSpPr txBox="1">
            <a:spLocks noChangeArrowheads="1"/>
          </p:cNvSpPr>
          <p:nvPr/>
        </p:nvSpPr>
        <p:spPr bwMode="auto">
          <a:xfrm>
            <a:off x="5720043" y="3420040"/>
            <a:ext cx="34448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C</a:t>
            </a:r>
          </a:p>
        </p:txBody>
      </p:sp>
      <p:sp>
        <p:nvSpPr>
          <p:cNvPr id="338977" name="Line 33"/>
          <p:cNvSpPr>
            <a:spLocks noChangeShapeType="1"/>
          </p:cNvSpPr>
          <p:nvPr/>
        </p:nvSpPr>
        <p:spPr bwMode="auto">
          <a:xfrm flipV="1">
            <a:off x="3942413" y="3232796"/>
            <a:ext cx="4378875" cy="9494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338989" name="Freeform 45"/>
          <p:cNvSpPr>
            <a:spLocks/>
          </p:cNvSpPr>
          <p:nvPr/>
        </p:nvSpPr>
        <p:spPr bwMode="auto">
          <a:xfrm>
            <a:off x="5986743" y="3626416"/>
            <a:ext cx="596901" cy="377825"/>
          </a:xfrm>
          <a:custGeom>
            <a:avLst/>
            <a:gdLst/>
            <a:ahLst/>
            <a:cxnLst>
              <a:cxn ang="0">
                <a:pos x="351" y="0"/>
              </a:cxn>
              <a:cxn ang="0">
                <a:pos x="0" y="74"/>
              </a:cxn>
              <a:cxn ang="0">
                <a:pos x="312" y="238"/>
              </a:cxn>
              <a:cxn ang="0">
                <a:pos x="360" y="168"/>
              </a:cxn>
              <a:cxn ang="0">
                <a:pos x="376" y="73"/>
              </a:cxn>
              <a:cxn ang="0">
                <a:pos x="351" y="0"/>
              </a:cxn>
            </a:cxnLst>
            <a:rect l="0" t="0" r="r" b="b"/>
            <a:pathLst>
              <a:path w="376" h="238">
                <a:moveTo>
                  <a:pt x="351" y="0"/>
                </a:moveTo>
                <a:lnTo>
                  <a:pt x="0" y="74"/>
                </a:lnTo>
                <a:lnTo>
                  <a:pt x="312" y="238"/>
                </a:lnTo>
                <a:lnTo>
                  <a:pt x="360" y="168"/>
                </a:lnTo>
                <a:lnTo>
                  <a:pt x="376" y="73"/>
                </a:lnTo>
                <a:lnTo>
                  <a:pt x="351" y="0"/>
                </a:lnTo>
                <a:close/>
              </a:path>
            </a:pathLst>
          </a:custGeom>
          <a:solidFill>
            <a:srgbClr val="F0EA0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338990" name="Freeform 46"/>
          <p:cNvSpPr>
            <a:spLocks/>
          </p:cNvSpPr>
          <p:nvPr/>
        </p:nvSpPr>
        <p:spPr bwMode="auto">
          <a:xfrm rot="10800000">
            <a:off x="8901397" y="5383780"/>
            <a:ext cx="596901" cy="377825"/>
          </a:xfrm>
          <a:custGeom>
            <a:avLst/>
            <a:gdLst/>
            <a:ahLst/>
            <a:cxnLst>
              <a:cxn ang="0">
                <a:pos x="351" y="0"/>
              </a:cxn>
              <a:cxn ang="0">
                <a:pos x="0" y="74"/>
              </a:cxn>
              <a:cxn ang="0">
                <a:pos x="312" y="238"/>
              </a:cxn>
              <a:cxn ang="0">
                <a:pos x="360" y="168"/>
              </a:cxn>
              <a:cxn ang="0">
                <a:pos x="376" y="73"/>
              </a:cxn>
              <a:cxn ang="0">
                <a:pos x="351" y="0"/>
              </a:cxn>
            </a:cxnLst>
            <a:rect l="0" t="0" r="r" b="b"/>
            <a:pathLst>
              <a:path w="376" h="238">
                <a:moveTo>
                  <a:pt x="351" y="0"/>
                </a:moveTo>
                <a:lnTo>
                  <a:pt x="0" y="74"/>
                </a:lnTo>
                <a:lnTo>
                  <a:pt x="312" y="238"/>
                </a:lnTo>
                <a:lnTo>
                  <a:pt x="360" y="168"/>
                </a:lnTo>
                <a:lnTo>
                  <a:pt x="376" y="73"/>
                </a:lnTo>
                <a:lnTo>
                  <a:pt x="351" y="0"/>
                </a:lnTo>
                <a:close/>
              </a:path>
            </a:pathLst>
          </a:custGeom>
          <a:solidFill>
            <a:srgbClr val="F0EA0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338991" name="Freeform 47"/>
          <p:cNvSpPr>
            <a:spLocks/>
          </p:cNvSpPr>
          <p:nvPr/>
        </p:nvSpPr>
        <p:spPr bwMode="auto">
          <a:xfrm>
            <a:off x="5386668" y="3748653"/>
            <a:ext cx="577851" cy="552451"/>
          </a:xfrm>
          <a:custGeom>
            <a:avLst/>
            <a:gdLst/>
            <a:ahLst/>
            <a:cxnLst>
              <a:cxn ang="0">
                <a:pos x="0" y="81"/>
              </a:cxn>
              <a:cxn ang="0">
                <a:pos x="364" y="0"/>
              </a:cxn>
              <a:cxn ang="0">
                <a:pos x="279" y="348"/>
              </a:cxn>
              <a:cxn ang="0">
                <a:pos x="183" y="326"/>
              </a:cxn>
              <a:cxn ang="0">
                <a:pos x="111" y="285"/>
              </a:cxn>
              <a:cxn ang="0">
                <a:pos x="64" y="227"/>
              </a:cxn>
              <a:cxn ang="0">
                <a:pos x="21" y="144"/>
              </a:cxn>
              <a:cxn ang="0">
                <a:pos x="0" y="81"/>
              </a:cxn>
            </a:cxnLst>
            <a:rect l="0" t="0" r="r" b="b"/>
            <a:pathLst>
              <a:path w="364" h="348">
                <a:moveTo>
                  <a:pt x="0" y="81"/>
                </a:moveTo>
                <a:lnTo>
                  <a:pt x="364" y="0"/>
                </a:lnTo>
                <a:lnTo>
                  <a:pt x="279" y="348"/>
                </a:lnTo>
                <a:lnTo>
                  <a:pt x="183" y="326"/>
                </a:lnTo>
                <a:lnTo>
                  <a:pt x="111" y="285"/>
                </a:lnTo>
                <a:lnTo>
                  <a:pt x="64" y="227"/>
                </a:lnTo>
                <a:lnTo>
                  <a:pt x="21" y="144"/>
                </a:lnTo>
                <a:lnTo>
                  <a:pt x="0" y="81"/>
                </a:lnTo>
                <a:close/>
              </a:path>
            </a:pathLst>
          </a:custGeom>
          <a:solidFill>
            <a:srgbClr val="CC330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338992" name="Freeform 48"/>
          <p:cNvSpPr>
            <a:spLocks/>
          </p:cNvSpPr>
          <p:nvPr/>
        </p:nvSpPr>
        <p:spPr bwMode="auto">
          <a:xfrm>
            <a:off x="5270780" y="6007668"/>
            <a:ext cx="577851" cy="557213"/>
          </a:xfrm>
          <a:custGeom>
            <a:avLst/>
            <a:gdLst/>
            <a:ahLst/>
            <a:cxnLst>
              <a:cxn ang="0">
                <a:pos x="364" y="270"/>
              </a:cxn>
              <a:cxn ang="0">
                <a:pos x="0" y="351"/>
              </a:cxn>
              <a:cxn ang="0">
                <a:pos x="89" y="0"/>
              </a:cxn>
              <a:cxn ang="0">
                <a:pos x="181" y="25"/>
              </a:cxn>
              <a:cxn ang="0">
                <a:pos x="253" y="66"/>
              </a:cxn>
              <a:cxn ang="0">
                <a:pos x="317" y="140"/>
              </a:cxn>
              <a:cxn ang="0">
                <a:pos x="343" y="207"/>
              </a:cxn>
              <a:cxn ang="0">
                <a:pos x="364" y="270"/>
              </a:cxn>
            </a:cxnLst>
            <a:rect l="0" t="0" r="r" b="b"/>
            <a:pathLst>
              <a:path w="364" h="351">
                <a:moveTo>
                  <a:pt x="364" y="270"/>
                </a:moveTo>
                <a:lnTo>
                  <a:pt x="0" y="351"/>
                </a:lnTo>
                <a:lnTo>
                  <a:pt x="89" y="0"/>
                </a:lnTo>
                <a:lnTo>
                  <a:pt x="181" y="25"/>
                </a:lnTo>
                <a:lnTo>
                  <a:pt x="253" y="66"/>
                </a:lnTo>
                <a:lnTo>
                  <a:pt x="317" y="140"/>
                </a:lnTo>
                <a:lnTo>
                  <a:pt x="343" y="207"/>
                </a:lnTo>
                <a:lnTo>
                  <a:pt x="364" y="270"/>
                </a:lnTo>
                <a:close/>
              </a:path>
            </a:pathLst>
          </a:custGeom>
          <a:solidFill>
            <a:srgbClr val="CC330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0" y="771816"/>
            <a:ext cx="1828800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Teorema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196770" y="1250065"/>
            <a:ext cx="9709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La somma degli angoli interni di un triangolo è congruente a un angolo piatto.</a:t>
            </a:r>
            <a:endParaRPr lang="it-IT" b="1" dirty="0"/>
          </a:p>
        </p:txBody>
      </p:sp>
      <p:sp>
        <p:nvSpPr>
          <p:cNvPr id="20" name="Text Box 64"/>
          <p:cNvSpPr txBox="1">
            <a:spLocks noChangeArrowheads="1"/>
          </p:cNvSpPr>
          <p:nvPr/>
        </p:nvSpPr>
        <p:spPr bwMode="auto">
          <a:xfrm>
            <a:off x="196146" y="1797913"/>
            <a:ext cx="1601721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i="1" u="sng" dirty="0" smtClean="0">
                <a:latin typeface="Times New Roman" pitchFamily="18" charset="0"/>
              </a:rPr>
              <a:t>Dimostrazione </a:t>
            </a:r>
            <a:endParaRPr lang="it-IT" i="1" u="sng" dirty="0">
              <a:latin typeface="Times New Roman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0" y="2108524"/>
            <a:ext cx="8931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Conduciamo da un vertice del triangolo la retta parallela al lato opposto.</a:t>
            </a:r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-9650" y="2447624"/>
            <a:ext cx="5258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Gli angoli BAC </a:t>
            </a:r>
            <a:r>
              <a:rPr lang="it-IT" dirty="0" smtClean="0">
                <a:sym typeface="Symbol"/>
              </a:rPr>
              <a:t> PCA  perché alterni interni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-11625" y="2790024"/>
            <a:ext cx="5458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Gli angoli ABC </a:t>
            </a:r>
            <a:r>
              <a:rPr lang="it-IT" dirty="0" smtClean="0">
                <a:sym typeface="Symbol"/>
              </a:rPr>
              <a:t> BCQ  perché alterni interni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0" y="3120554"/>
            <a:ext cx="1427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Pertanto:  </a:t>
            </a:r>
            <a:endParaRPr lang="it-IT" dirty="0"/>
          </a:p>
        </p:txBody>
      </p:sp>
      <p:sp>
        <p:nvSpPr>
          <p:cNvPr id="338988" name="Rectangle 44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" name="Rectangle 45"/>
          <p:cNvSpPr>
            <a:spLocks noChangeArrowheads="1"/>
          </p:cNvSpPr>
          <p:nvPr/>
        </p:nvSpPr>
        <p:spPr bwMode="auto">
          <a:xfrm>
            <a:off x="0" y="80010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3763980" y="3925309"/>
            <a:ext cx="324128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P</a:t>
            </a:r>
            <a:endParaRPr lang="it-IT" dirty="0"/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8248536" y="2983429"/>
            <a:ext cx="365806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Q</a:t>
            </a:r>
            <a:endParaRPr lang="it-IT" dirty="0"/>
          </a:p>
        </p:txBody>
      </p:sp>
      <p:sp>
        <p:nvSpPr>
          <p:cNvPr id="3" name="Rectangle 47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4" name="Picture 4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73217" y="3125169"/>
            <a:ext cx="4800600" cy="400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38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38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38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77" grpId="0" animBg="1"/>
      <p:bldP spid="338989" grpId="0" animBg="1"/>
      <p:bldP spid="338991" grpId="0" animBg="1"/>
      <p:bldP spid="20" grpId="0"/>
      <p:bldP spid="21" grpId="0"/>
      <p:bldP spid="22" grpId="0"/>
      <p:bldP spid="23" grpId="0"/>
      <p:bldP spid="24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RETTE PARALLELE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99" name="Text Box 6"/>
          <p:cNvSpPr txBox="1">
            <a:spLocks noChangeArrowheads="1"/>
          </p:cNvSpPr>
          <p:nvPr/>
        </p:nvSpPr>
        <p:spPr bwMode="auto">
          <a:xfrm>
            <a:off x="0" y="771816"/>
            <a:ext cx="1828800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Definizione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16200000">
            <a:off x="2673022" y="2482084"/>
            <a:ext cx="5634038" cy="4071938"/>
            <a:chOff x="565" y="1755"/>
            <a:chExt cx="3549" cy="2565"/>
          </a:xfrm>
        </p:grpSpPr>
        <p:sp>
          <p:nvSpPr>
            <p:cNvPr id="34" name="Line 5"/>
            <p:cNvSpPr>
              <a:spLocks noChangeShapeType="1"/>
            </p:cNvSpPr>
            <p:nvPr/>
          </p:nvSpPr>
          <p:spPr bwMode="auto">
            <a:xfrm flipV="1">
              <a:off x="565" y="1755"/>
              <a:ext cx="3549" cy="2565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5" name="Line 6"/>
            <p:cNvSpPr>
              <a:spLocks noChangeShapeType="1"/>
            </p:cNvSpPr>
            <p:nvPr/>
          </p:nvSpPr>
          <p:spPr bwMode="auto">
            <a:xfrm flipV="1">
              <a:off x="1199" y="2031"/>
              <a:ext cx="2537" cy="1837"/>
            </a:xfrm>
            <a:prstGeom prst="line">
              <a:avLst/>
            </a:prstGeom>
            <a:noFill/>
            <a:ln w="76200">
              <a:solidFill>
                <a:srgbClr val="000066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2412508" y="2494401"/>
            <a:ext cx="5634037" cy="4071937"/>
            <a:chOff x="565" y="1755"/>
            <a:chExt cx="3549" cy="2565"/>
          </a:xfrm>
        </p:grpSpPr>
        <p:sp>
          <p:nvSpPr>
            <p:cNvPr id="37" name="Line 23"/>
            <p:cNvSpPr>
              <a:spLocks noChangeShapeType="1"/>
            </p:cNvSpPr>
            <p:nvPr/>
          </p:nvSpPr>
          <p:spPr bwMode="auto">
            <a:xfrm flipV="1">
              <a:off x="565" y="1755"/>
              <a:ext cx="3549" cy="256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flipV="1">
              <a:off x="1199" y="2031"/>
              <a:ext cx="2537" cy="1837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34711" y="1261871"/>
            <a:ext cx="9360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ct val="50000"/>
              </a:spcAft>
            </a:pPr>
            <a:r>
              <a:rPr lang="it-IT" sz="2000" b="1" dirty="0" smtClean="0"/>
              <a:t>Due rette incidenti si dicono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perpendicolari</a:t>
            </a:r>
            <a:r>
              <a:rPr lang="it-IT" sz="2000" b="1" dirty="0" smtClean="0"/>
              <a:t>  se formano 4 angoli retti.</a:t>
            </a:r>
            <a:endParaRPr lang="it-IT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0" y="771816"/>
            <a:ext cx="1828800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Teorema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234711" y="1261871"/>
            <a:ext cx="9360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000" b="1" dirty="0"/>
              <a:t>Due </a:t>
            </a:r>
            <a:r>
              <a:rPr lang="it-IT" sz="2000" b="1" dirty="0" smtClean="0"/>
              <a:t>triangoli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it-IT" sz="2000" b="1" dirty="0" smtClean="0"/>
              <a:t> </a:t>
            </a:r>
            <a:r>
              <a:rPr lang="it-IT" sz="2000" b="1" dirty="0"/>
              <a:t>e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it-IT" sz="2000" b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 </a:t>
            </a:r>
            <a:r>
              <a:rPr lang="it-IT" sz="2000" b="1" dirty="0" smtClean="0"/>
              <a:t>sono congruenti se hanno ordinatamente congruenti un lato e due angoli.</a:t>
            </a:r>
            <a:endParaRPr lang="it-IT" sz="2000" b="1" dirty="0"/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847664" y="3472230"/>
            <a:ext cx="3322637" cy="2851150"/>
            <a:chOff x="673" y="2078"/>
            <a:chExt cx="2093" cy="1796"/>
          </a:xfrm>
        </p:grpSpPr>
        <p:sp>
          <p:nvSpPr>
            <p:cNvPr id="34" name="Text Box 44"/>
            <p:cNvSpPr txBox="1">
              <a:spLocks noChangeArrowheads="1"/>
            </p:cNvSpPr>
            <p:nvPr/>
          </p:nvSpPr>
          <p:spPr bwMode="auto">
            <a:xfrm>
              <a:off x="2551" y="3116"/>
              <a:ext cx="215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B</a:t>
              </a:r>
            </a:p>
          </p:txBody>
        </p:sp>
        <p:sp>
          <p:nvSpPr>
            <p:cNvPr id="38" name="Text Box 45"/>
            <p:cNvSpPr txBox="1">
              <a:spLocks noChangeArrowheads="1"/>
            </p:cNvSpPr>
            <p:nvPr/>
          </p:nvSpPr>
          <p:spPr bwMode="auto">
            <a:xfrm>
              <a:off x="673" y="3642"/>
              <a:ext cx="214" cy="2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A</a:t>
              </a:r>
            </a:p>
          </p:txBody>
        </p:sp>
        <p:sp>
          <p:nvSpPr>
            <p:cNvPr id="39" name="Freeform 46"/>
            <p:cNvSpPr>
              <a:spLocks/>
            </p:cNvSpPr>
            <p:nvPr/>
          </p:nvSpPr>
          <p:spPr bwMode="auto">
            <a:xfrm>
              <a:off x="806" y="2281"/>
              <a:ext cx="1777" cy="1390"/>
            </a:xfrm>
            <a:custGeom>
              <a:avLst/>
              <a:gdLst/>
              <a:ahLst/>
              <a:cxnLst>
                <a:cxn ang="0">
                  <a:pos x="0" y="1780"/>
                </a:cxn>
                <a:cxn ang="0">
                  <a:pos x="2696" y="1197"/>
                </a:cxn>
                <a:cxn ang="0">
                  <a:pos x="451" y="0"/>
                </a:cxn>
                <a:cxn ang="0">
                  <a:pos x="0" y="1780"/>
                </a:cxn>
              </a:cxnLst>
              <a:rect l="0" t="0" r="r" b="b"/>
              <a:pathLst>
                <a:path w="2696" h="1780">
                  <a:moveTo>
                    <a:pt x="0" y="1780"/>
                  </a:moveTo>
                  <a:lnTo>
                    <a:pt x="2696" y="1197"/>
                  </a:lnTo>
                  <a:lnTo>
                    <a:pt x="451" y="0"/>
                  </a:lnTo>
                  <a:lnTo>
                    <a:pt x="0" y="1780"/>
                  </a:lnTo>
                  <a:close/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40" name="Text Box 47"/>
            <p:cNvSpPr txBox="1">
              <a:spLocks noChangeArrowheads="1"/>
            </p:cNvSpPr>
            <p:nvPr/>
          </p:nvSpPr>
          <p:spPr bwMode="auto">
            <a:xfrm>
              <a:off x="989" y="2078"/>
              <a:ext cx="217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C</a:t>
              </a:r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1082614" y="4675555"/>
            <a:ext cx="466725" cy="214313"/>
            <a:chOff x="821" y="2836"/>
            <a:chExt cx="294" cy="135"/>
          </a:xfrm>
        </p:grpSpPr>
        <p:sp>
          <p:nvSpPr>
            <p:cNvPr id="47" name="Line 19"/>
            <p:cNvSpPr>
              <a:spLocks noChangeShapeType="1"/>
            </p:cNvSpPr>
            <p:nvPr/>
          </p:nvSpPr>
          <p:spPr bwMode="auto">
            <a:xfrm>
              <a:off x="834" y="2836"/>
              <a:ext cx="281" cy="74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it-IT" smtClean="0"/>
            </a:p>
          </p:txBody>
        </p:sp>
        <p:sp>
          <p:nvSpPr>
            <p:cNvPr id="48" name="Line 21"/>
            <p:cNvSpPr>
              <a:spLocks noChangeShapeType="1"/>
            </p:cNvSpPr>
            <p:nvPr/>
          </p:nvSpPr>
          <p:spPr bwMode="auto">
            <a:xfrm>
              <a:off x="821" y="2897"/>
              <a:ext cx="281" cy="74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it-IT" smtClean="0"/>
            </a:p>
          </p:txBody>
        </p:sp>
      </p:grp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5635564" y="3495408"/>
            <a:ext cx="3384550" cy="2849562"/>
            <a:chOff x="3689" y="1999"/>
            <a:chExt cx="2132" cy="1795"/>
          </a:xfrm>
        </p:grpSpPr>
        <p:sp>
          <p:nvSpPr>
            <p:cNvPr id="51" name="Freeform 26"/>
            <p:cNvSpPr>
              <a:spLocks/>
            </p:cNvSpPr>
            <p:nvPr/>
          </p:nvSpPr>
          <p:spPr bwMode="auto">
            <a:xfrm>
              <a:off x="3822" y="2202"/>
              <a:ext cx="1777" cy="1390"/>
            </a:xfrm>
            <a:custGeom>
              <a:avLst/>
              <a:gdLst/>
              <a:ahLst/>
              <a:cxnLst>
                <a:cxn ang="0">
                  <a:pos x="0" y="1780"/>
                </a:cxn>
                <a:cxn ang="0">
                  <a:pos x="2696" y="1197"/>
                </a:cxn>
                <a:cxn ang="0">
                  <a:pos x="451" y="0"/>
                </a:cxn>
                <a:cxn ang="0">
                  <a:pos x="0" y="1780"/>
                </a:cxn>
              </a:cxnLst>
              <a:rect l="0" t="0" r="r" b="b"/>
              <a:pathLst>
                <a:path w="2696" h="1780">
                  <a:moveTo>
                    <a:pt x="0" y="1780"/>
                  </a:moveTo>
                  <a:lnTo>
                    <a:pt x="2696" y="1197"/>
                  </a:lnTo>
                  <a:lnTo>
                    <a:pt x="451" y="0"/>
                  </a:lnTo>
                  <a:lnTo>
                    <a:pt x="0" y="1780"/>
                  </a:lnTo>
                  <a:close/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52" name="Text Box 27"/>
            <p:cNvSpPr txBox="1">
              <a:spLocks noChangeArrowheads="1"/>
            </p:cNvSpPr>
            <p:nvPr/>
          </p:nvSpPr>
          <p:spPr bwMode="auto">
            <a:xfrm>
              <a:off x="3689" y="3563"/>
              <a:ext cx="253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A’</a:t>
              </a:r>
            </a:p>
          </p:txBody>
        </p:sp>
        <p:sp>
          <p:nvSpPr>
            <p:cNvPr id="53" name="Text Box 28"/>
            <p:cNvSpPr txBox="1">
              <a:spLocks noChangeArrowheads="1"/>
            </p:cNvSpPr>
            <p:nvPr/>
          </p:nvSpPr>
          <p:spPr bwMode="auto">
            <a:xfrm>
              <a:off x="5567" y="3037"/>
              <a:ext cx="25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B’</a:t>
              </a:r>
            </a:p>
          </p:txBody>
        </p:sp>
        <p:sp>
          <p:nvSpPr>
            <p:cNvPr id="54" name="Text Box 29"/>
            <p:cNvSpPr txBox="1">
              <a:spLocks noChangeArrowheads="1"/>
            </p:cNvSpPr>
            <p:nvPr/>
          </p:nvSpPr>
          <p:spPr bwMode="auto">
            <a:xfrm>
              <a:off x="4005" y="1999"/>
              <a:ext cx="256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C’</a:t>
              </a:r>
            </a:p>
          </p:txBody>
        </p:sp>
      </p:grpSp>
      <p:grpSp>
        <p:nvGrpSpPr>
          <p:cNvPr id="9" name="Group 34"/>
          <p:cNvGrpSpPr>
            <a:grpSpLocks/>
          </p:cNvGrpSpPr>
          <p:nvPr/>
        </p:nvGrpSpPr>
        <p:grpSpPr bwMode="auto">
          <a:xfrm>
            <a:off x="5857814" y="4675555"/>
            <a:ext cx="466725" cy="214313"/>
            <a:chOff x="821" y="2836"/>
            <a:chExt cx="294" cy="135"/>
          </a:xfrm>
        </p:grpSpPr>
        <p:sp>
          <p:nvSpPr>
            <p:cNvPr id="61" name="Line 35"/>
            <p:cNvSpPr>
              <a:spLocks noChangeShapeType="1"/>
            </p:cNvSpPr>
            <p:nvPr/>
          </p:nvSpPr>
          <p:spPr bwMode="auto">
            <a:xfrm>
              <a:off x="834" y="2836"/>
              <a:ext cx="281" cy="74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2" name="Line 36"/>
            <p:cNvSpPr>
              <a:spLocks noChangeShapeType="1"/>
            </p:cNvSpPr>
            <p:nvPr/>
          </p:nvSpPr>
          <p:spPr bwMode="auto">
            <a:xfrm>
              <a:off x="821" y="2897"/>
              <a:ext cx="281" cy="74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81" name="Freeform 23"/>
          <p:cNvSpPr>
            <a:spLocks/>
          </p:cNvSpPr>
          <p:nvPr/>
        </p:nvSpPr>
        <p:spPr bwMode="auto">
          <a:xfrm rot="13521448">
            <a:off x="3269983" y="5027646"/>
            <a:ext cx="524250" cy="420977"/>
          </a:xfrm>
          <a:custGeom>
            <a:avLst/>
            <a:gdLst>
              <a:gd name="connsiteX0" fmla="*/ 206 w 455"/>
              <a:gd name="connsiteY0" fmla="*/ 0 h 396"/>
              <a:gd name="connsiteX1" fmla="*/ 281 w 455"/>
              <a:gd name="connsiteY1" fmla="*/ 41 h 396"/>
              <a:gd name="connsiteX2" fmla="*/ 339 w 455"/>
              <a:gd name="connsiteY2" fmla="*/ 86 h 396"/>
              <a:gd name="connsiteX3" fmla="*/ 386 w 455"/>
              <a:gd name="connsiteY3" fmla="*/ 140 h 396"/>
              <a:gd name="connsiteX4" fmla="*/ 417 w 455"/>
              <a:gd name="connsiteY4" fmla="*/ 191 h 396"/>
              <a:gd name="connsiteX5" fmla="*/ 441 w 455"/>
              <a:gd name="connsiteY5" fmla="*/ 248 h 396"/>
              <a:gd name="connsiteX6" fmla="*/ 455 w 455"/>
              <a:gd name="connsiteY6" fmla="*/ 279 h 396"/>
              <a:gd name="connsiteX7" fmla="*/ 0 w 455"/>
              <a:gd name="connsiteY7" fmla="*/ 396 h 396"/>
              <a:gd name="connsiteX8" fmla="*/ 148 w 455"/>
              <a:gd name="connsiteY8" fmla="*/ 31 h 396"/>
              <a:gd name="connsiteX0" fmla="*/ 206 w 455"/>
              <a:gd name="connsiteY0" fmla="*/ 0 h 396"/>
              <a:gd name="connsiteX1" fmla="*/ 281 w 455"/>
              <a:gd name="connsiteY1" fmla="*/ 41 h 396"/>
              <a:gd name="connsiteX2" fmla="*/ 339 w 455"/>
              <a:gd name="connsiteY2" fmla="*/ 86 h 396"/>
              <a:gd name="connsiteX3" fmla="*/ 386 w 455"/>
              <a:gd name="connsiteY3" fmla="*/ 140 h 396"/>
              <a:gd name="connsiteX4" fmla="*/ 417 w 455"/>
              <a:gd name="connsiteY4" fmla="*/ 191 h 396"/>
              <a:gd name="connsiteX5" fmla="*/ 441 w 455"/>
              <a:gd name="connsiteY5" fmla="*/ 248 h 396"/>
              <a:gd name="connsiteX6" fmla="*/ 455 w 455"/>
              <a:gd name="connsiteY6" fmla="*/ 279 h 396"/>
              <a:gd name="connsiteX7" fmla="*/ 0 w 455"/>
              <a:gd name="connsiteY7" fmla="*/ 396 h 396"/>
              <a:gd name="connsiteX0" fmla="*/ 229 w 478"/>
              <a:gd name="connsiteY0" fmla="*/ 0 h 407"/>
              <a:gd name="connsiteX1" fmla="*/ 304 w 478"/>
              <a:gd name="connsiteY1" fmla="*/ 41 h 407"/>
              <a:gd name="connsiteX2" fmla="*/ 362 w 478"/>
              <a:gd name="connsiteY2" fmla="*/ 86 h 407"/>
              <a:gd name="connsiteX3" fmla="*/ 409 w 478"/>
              <a:gd name="connsiteY3" fmla="*/ 140 h 407"/>
              <a:gd name="connsiteX4" fmla="*/ 440 w 478"/>
              <a:gd name="connsiteY4" fmla="*/ 191 h 407"/>
              <a:gd name="connsiteX5" fmla="*/ 464 w 478"/>
              <a:gd name="connsiteY5" fmla="*/ 248 h 407"/>
              <a:gd name="connsiteX6" fmla="*/ 478 w 478"/>
              <a:gd name="connsiteY6" fmla="*/ 279 h 407"/>
              <a:gd name="connsiteX7" fmla="*/ 0 w 478"/>
              <a:gd name="connsiteY7" fmla="*/ 407 h 407"/>
              <a:gd name="connsiteX0" fmla="*/ 229 w 478"/>
              <a:gd name="connsiteY0" fmla="*/ 0 h 407"/>
              <a:gd name="connsiteX1" fmla="*/ 304 w 478"/>
              <a:gd name="connsiteY1" fmla="*/ 41 h 407"/>
              <a:gd name="connsiteX2" fmla="*/ 362 w 478"/>
              <a:gd name="connsiteY2" fmla="*/ 86 h 407"/>
              <a:gd name="connsiteX3" fmla="*/ 409 w 478"/>
              <a:gd name="connsiteY3" fmla="*/ 140 h 407"/>
              <a:gd name="connsiteX4" fmla="*/ 440 w 478"/>
              <a:gd name="connsiteY4" fmla="*/ 191 h 407"/>
              <a:gd name="connsiteX5" fmla="*/ 464 w 478"/>
              <a:gd name="connsiteY5" fmla="*/ 248 h 407"/>
              <a:gd name="connsiteX6" fmla="*/ 478 w 478"/>
              <a:gd name="connsiteY6" fmla="*/ 279 h 407"/>
              <a:gd name="connsiteX7" fmla="*/ 475 w 478"/>
              <a:gd name="connsiteY7" fmla="*/ 289 h 407"/>
              <a:gd name="connsiteX8" fmla="*/ 0 w 478"/>
              <a:gd name="connsiteY8" fmla="*/ 407 h 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8" h="407">
                <a:moveTo>
                  <a:pt x="229" y="0"/>
                </a:moveTo>
                <a:cubicBezTo>
                  <a:pt x="254" y="14"/>
                  <a:pt x="279" y="27"/>
                  <a:pt x="304" y="41"/>
                </a:cubicBezTo>
                <a:cubicBezTo>
                  <a:pt x="323" y="56"/>
                  <a:pt x="343" y="71"/>
                  <a:pt x="362" y="86"/>
                </a:cubicBezTo>
                <a:cubicBezTo>
                  <a:pt x="378" y="104"/>
                  <a:pt x="393" y="122"/>
                  <a:pt x="409" y="140"/>
                </a:cubicBezTo>
                <a:cubicBezTo>
                  <a:pt x="419" y="157"/>
                  <a:pt x="430" y="174"/>
                  <a:pt x="440" y="191"/>
                </a:cubicBezTo>
                <a:lnTo>
                  <a:pt x="464" y="248"/>
                </a:lnTo>
                <a:cubicBezTo>
                  <a:pt x="469" y="258"/>
                  <a:pt x="473" y="269"/>
                  <a:pt x="478" y="279"/>
                </a:cubicBezTo>
                <a:cubicBezTo>
                  <a:pt x="477" y="282"/>
                  <a:pt x="476" y="286"/>
                  <a:pt x="475" y="289"/>
                </a:cubicBezTo>
                <a:lnTo>
                  <a:pt x="0" y="407"/>
                </a:lnTo>
              </a:path>
            </a:pathLst>
          </a:custGeom>
          <a:solidFill>
            <a:srgbClr val="FF000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83" name="Freeform 23"/>
          <p:cNvSpPr>
            <a:spLocks/>
          </p:cNvSpPr>
          <p:nvPr/>
        </p:nvSpPr>
        <p:spPr bwMode="auto">
          <a:xfrm rot="6749247">
            <a:off x="1470547" y="3851578"/>
            <a:ext cx="377147" cy="421400"/>
          </a:xfrm>
          <a:custGeom>
            <a:avLst/>
            <a:gdLst>
              <a:gd name="connsiteX0" fmla="*/ 0 w 463"/>
              <a:gd name="connsiteY0" fmla="*/ 423 h 423"/>
              <a:gd name="connsiteX1" fmla="*/ 90 w 463"/>
              <a:gd name="connsiteY1" fmla="*/ 0 h 423"/>
              <a:gd name="connsiteX2" fmla="*/ 206 w 463"/>
              <a:gd name="connsiteY2" fmla="*/ 27 h 423"/>
              <a:gd name="connsiteX3" fmla="*/ 281 w 463"/>
              <a:gd name="connsiteY3" fmla="*/ 68 h 423"/>
              <a:gd name="connsiteX4" fmla="*/ 339 w 463"/>
              <a:gd name="connsiteY4" fmla="*/ 113 h 423"/>
              <a:gd name="connsiteX5" fmla="*/ 386 w 463"/>
              <a:gd name="connsiteY5" fmla="*/ 167 h 423"/>
              <a:gd name="connsiteX6" fmla="*/ 417 w 463"/>
              <a:gd name="connsiteY6" fmla="*/ 218 h 423"/>
              <a:gd name="connsiteX7" fmla="*/ 441 w 463"/>
              <a:gd name="connsiteY7" fmla="*/ 275 h 423"/>
              <a:gd name="connsiteX8" fmla="*/ 455 w 463"/>
              <a:gd name="connsiteY8" fmla="*/ 306 h 423"/>
              <a:gd name="connsiteX9" fmla="*/ 463 w 463"/>
              <a:gd name="connsiteY9" fmla="*/ 351 h 423"/>
              <a:gd name="connsiteX10" fmla="*/ 0 w 463"/>
              <a:gd name="connsiteY10" fmla="*/ 423 h 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63" h="423">
                <a:moveTo>
                  <a:pt x="0" y="423"/>
                </a:moveTo>
                <a:lnTo>
                  <a:pt x="90" y="0"/>
                </a:lnTo>
                <a:lnTo>
                  <a:pt x="206" y="27"/>
                </a:lnTo>
                <a:cubicBezTo>
                  <a:pt x="231" y="41"/>
                  <a:pt x="256" y="54"/>
                  <a:pt x="281" y="68"/>
                </a:cubicBezTo>
                <a:cubicBezTo>
                  <a:pt x="300" y="83"/>
                  <a:pt x="320" y="98"/>
                  <a:pt x="339" y="113"/>
                </a:cubicBezTo>
                <a:cubicBezTo>
                  <a:pt x="355" y="131"/>
                  <a:pt x="370" y="149"/>
                  <a:pt x="386" y="167"/>
                </a:cubicBezTo>
                <a:cubicBezTo>
                  <a:pt x="396" y="184"/>
                  <a:pt x="407" y="201"/>
                  <a:pt x="417" y="218"/>
                </a:cubicBezTo>
                <a:lnTo>
                  <a:pt x="441" y="275"/>
                </a:lnTo>
                <a:cubicBezTo>
                  <a:pt x="446" y="285"/>
                  <a:pt x="450" y="296"/>
                  <a:pt x="455" y="306"/>
                </a:cubicBezTo>
                <a:cubicBezTo>
                  <a:pt x="455" y="307"/>
                  <a:pt x="463" y="350"/>
                  <a:pt x="463" y="351"/>
                </a:cubicBezTo>
                <a:lnTo>
                  <a:pt x="0" y="423"/>
                </a:lnTo>
                <a:close/>
              </a:path>
            </a:pathLst>
          </a:custGeom>
          <a:solidFill>
            <a:srgbClr val="0070C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85" name="Freeform 23"/>
          <p:cNvSpPr>
            <a:spLocks/>
          </p:cNvSpPr>
          <p:nvPr/>
        </p:nvSpPr>
        <p:spPr bwMode="auto">
          <a:xfrm rot="6749247">
            <a:off x="6258289" y="3874435"/>
            <a:ext cx="377147" cy="421400"/>
          </a:xfrm>
          <a:custGeom>
            <a:avLst/>
            <a:gdLst>
              <a:gd name="connsiteX0" fmla="*/ 0 w 463"/>
              <a:gd name="connsiteY0" fmla="*/ 423 h 423"/>
              <a:gd name="connsiteX1" fmla="*/ 90 w 463"/>
              <a:gd name="connsiteY1" fmla="*/ 0 h 423"/>
              <a:gd name="connsiteX2" fmla="*/ 206 w 463"/>
              <a:gd name="connsiteY2" fmla="*/ 27 h 423"/>
              <a:gd name="connsiteX3" fmla="*/ 281 w 463"/>
              <a:gd name="connsiteY3" fmla="*/ 68 h 423"/>
              <a:gd name="connsiteX4" fmla="*/ 339 w 463"/>
              <a:gd name="connsiteY4" fmla="*/ 113 h 423"/>
              <a:gd name="connsiteX5" fmla="*/ 386 w 463"/>
              <a:gd name="connsiteY5" fmla="*/ 167 h 423"/>
              <a:gd name="connsiteX6" fmla="*/ 417 w 463"/>
              <a:gd name="connsiteY6" fmla="*/ 218 h 423"/>
              <a:gd name="connsiteX7" fmla="*/ 441 w 463"/>
              <a:gd name="connsiteY7" fmla="*/ 275 h 423"/>
              <a:gd name="connsiteX8" fmla="*/ 455 w 463"/>
              <a:gd name="connsiteY8" fmla="*/ 306 h 423"/>
              <a:gd name="connsiteX9" fmla="*/ 463 w 463"/>
              <a:gd name="connsiteY9" fmla="*/ 351 h 423"/>
              <a:gd name="connsiteX10" fmla="*/ 0 w 463"/>
              <a:gd name="connsiteY10" fmla="*/ 423 h 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63" h="423">
                <a:moveTo>
                  <a:pt x="0" y="423"/>
                </a:moveTo>
                <a:lnTo>
                  <a:pt x="90" y="0"/>
                </a:lnTo>
                <a:lnTo>
                  <a:pt x="206" y="27"/>
                </a:lnTo>
                <a:cubicBezTo>
                  <a:pt x="231" y="41"/>
                  <a:pt x="256" y="54"/>
                  <a:pt x="281" y="68"/>
                </a:cubicBezTo>
                <a:cubicBezTo>
                  <a:pt x="300" y="83"/>
                  <a:pt x="320" y="98"/>
                  <a:pt x="339" y="113"/>
                </a:cubicBezTo>
                <a:cubicBezTo>
                  <a:pt x="355" y="131"/>
                  <a:pt x="370" y="149"/>
                  <a:pt x="386" y="167"/>
                </a:cubicBezTo>
                <a:cubicBezTo>
                  <a:pt x="396" y="184"/>
                  <a:pt x="407" y="201"/>
                  <a:pt x="417" y="218"/>
                </a:cubicBezTo>
                <a:lnTo>
                  <a:pt x="441" y="275"/>
                </a:lnTo>
                <a:cubicBezTo>
                  <a:pt x="446" y="285"/>
                  <a:pt x="450" y="296"/>
                  <a:pt x="455" y="306"/>
                </a:cubicBezTo>
                <a:cubicBezTo>
                  <a:pt x="455" y="307"/>
                  <a:pt x="463" y="350"/>
                  <a:pt x="463" y="351"/>
                </a:cubicBezTo>
                <a:lnTo>
                  <a:pt x="0" y="423"/>
                </a:lnTo>
                <a:close/>
              </a:path>
            </a:pathLst>
          </a:custGeom>
          <a:solidFill>
            <a:srgbClr val="0070C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86" name="Freeform 23"/>
          <p:cNvSpPr>
            <a:spLocks/>
          </p:cNvSpPr>
          <p:nvPr/>
        </p:nvSpPr>
        <p:spPr bwMode="auto">
          <a:xfrm rot="13521448">
            <a:off x="8056292" y="5051454"/>
            <a:ext cx="524250" cy="420977"/>
          </a:xfrm>
          <a:custGeom>
            <a:avLst/>
            <a:gdLst>
              <a:gd name="connsiteX0" fmla="*/ 206 w 455"/>
              <a:gd name="connsiteY0" fmla="*/ 0 h 396"/>
              <a:gd name="connsiteX1" fmla="*/ 281 w 455"/>
              <a:gd name="connsiteY1" fmla="*/ 41 h 396"/>
              <a:gd name="connsiteX2" fmla="*/ 339 w 455"/>
              <a:gd name="connsiteY2" fmla="*/ 86 h 396"/>
              <a:gd name="connsiteX3" fmla="*/ 386 w 455"/>
              <a:gd name="connsiteY3" fmla="*/ 140 h 396"/>
              <a:gd name="connsiteX4" fmla="*/ 417 w 455"/>
              <a:gd name="connsiteY4" fmla="*/ 191 h 396"/>
              <a:gd name="connsiteX5" fmla="*/ 441 w 455"/>
              <a:gd name="connsiteY5" fmla="*/ 248 h 396"/>
              <a:gd name="connsiteX6" fmla="*/ 455 w 455"/>
              <a:gd name="connsiteY6" fmla="*/ 279 h 396"/>
              <a:gd name="connsiteX7" fmla="*/ 0 w 455"/>
              <a:gd name="connsiteY7" fmla="*/ 396 h 396"/>
              <a:gd name="connsiteX8" fmla="*/ 148 w 455"/>
              <a:gd name="connsiteY8" fmla="*/ 31 h 396"/>
              <a:gd name="connsiteX0" fmla="*/ 206 w 455"/>
              <a:gd name="connsiteY0" fmla="*/ 0 h 396"/>
              <a:gd name="connsiteX1" fmla="*/ 281 w 455"/>
              <a:gd name="connsiteY1" fmla="*/ 41 h 396"/>
              <a:gd name="connsiteX2" fmla="*/ 339 w 455"/>
              <a:gd name="connsiteY2" fmla="*/ 86 h 396"/>
              <a:gd name="connsiteX3" fmla="*/ 386 w 455"/>
              <a:gd name="connsiteY3" fmla="*/ 140 h 396"/>
              <a:gd name="connsiteX4" fmla="*/ 417 w 455"/>
              <a:gd name="connsiteY4" fmla="*/ 191 h 396"/>
              <a:gd name="connsiteX5" fmla="*/ 441 w 455"/>
              <a:gd name="connsiteY5" fmla="*/ 248 h 396"/>
              <a:gd name="connsiteX6" fmla="*/ 455 w 455"/>
              <a:gd name="connsiteY6" fmla="*/ 279 h 396"/>
              <a:gd name="connsiteX7" fmla="*/ 0 w 455"/>
              <a:gd name="connsiteY7" fmla="*/ 396 h 396"/>
              <a:gd name="connsiteX0" fmla="*/ 229 w 478"/>
              <a:gd name="connsiteY0" fmla="*/ 0 h 407"/>
              <a:gd name="connsiteX1" fmla="*/ 304 w 478"/>
              <a:gd name="connsiteY1" fmla="*/ 41 h 407"/>
              <a:gd name="connsiteX2" fmla="*/ 362 w 478"/>
              <a:gd name="connsiteY2" fmla="*/ 86 h 407"/>
              <a:gd name="connsiteX3" fmla="*/ 409 w 478"/>
              <a:gd name="connsiteY3" fmla="*/ 140 h 407"/>
              <a:gd name="connsiteX4" fmla="*/ 440 w 478"/>
              <a:gd name="connsiteY4" fmla="*/ 191 h 407"/>
              <a:gd name="connsiteX5" fmla="*/ 464 w 478"/>
              <a:gd name="connsiteY5" fmla="*/ 248 h 407"/>
              <a:gd name="connsiteX6" fmla="*/ 478 w 478"/>
              <a:gd name="connsiteY6" fmla="*/ 279 h 407"/>
              <a:gd name="connsiteX7" fmla="*/ 0 w 478"/>
              <a:gd name="connsiteY7" fmla="*/ 407 h 407"/>
              <a:gd name="connsiteX0" fmla="*/ 229 w 478"/>
              <a:gd name="connsiteY0" fmla="*/ 0 h 407"/>
              <a:gd name="connsiteX1" fmla="*/ 304 w 478"/>
              <a:gd name="connsiteY1" fmla="*/ 41 h 407"/>
              <a:gd name="connsiteX2" fmla="*/ 362 w 478"/>
              <a:gd name="connsiteY2" fmla="*/ 86 h 407"/>
              <a:gd name="connsiteX3" fmla="*/ 409 w 478"/>
              <a:gd name="connsiteY3" fmla="*/ 140 h 407"/>
              <a:gd name="connsiteX4" fmla="*/ 440 w 478"/>
              <a:gd name="connsiteY4" fmla="*/ 191 h 407"/>
              <a:gd name="connsiteX5" fmla="*/ 464 w 478"/>
              <a:gd name="connsiteY5" fmla="*/ 248 h 407"/>
              <a:gd name="connsiteX6" fmla="*/ 478 w 478"/>
              <a:gd name="connsiteY6" fmla="*/ 279 h 407"/>
              <a:gd name="connsiteX7" fmla="*/ 475 w 478"/>
              <a:gd name="connsiteY7" fmla="*/ 289 h 407"/>
              <a:gd name="connsiteX8" fmla="*/ 0 w 478"/>
              <a:gd name="connsiteY8" fmla="*/ 407 h 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8" h="407">
                <a:moveTo>
                  <a:pt x="229" y="0"/>
                </a:moveTo>
                <a:cubicBezTo>
                  <a:pt x="254" y="14"/>
                  <a:pt x="279" y="27"/>
                  <a:pt x="304" y="41"/>
                </a:cubicBezTo>
                <a:cubicBezTo>
                  <a:pt x="323" y="56"/>
                  <a:pt x="343" y="71"/>
                  <a:pt x="362" y="86"/>
                </a:cubicBezTo>
                <a:cubicBezTo>
                  <a:pt x="378" y="104"/>
                  <a:pt x="393" y="122"/>
                  <a:pt x="409" y="140"/>
                </a:cubicBezTo>
                <a:cubicBezTo>
                  <a:pt x="419" y="157"/>
                  <a:pt x="430" y="174"/>
                  <a:pt x="440" y="191"/>
                </a:cubicBezTo>
                <a:lnTo>
                  <a:pt x="464" y="248"/>
                </a:lnTo>
                <a:cubicBezTo>
                  <a:pt x="469" y="258"/>
                  <a:pt x="473" y="269"/>
                  <a:pt x="478" y="279"/>
                </a:cubicBezTo>
                <a:cubicBezTo>
                  <a:pt x="477" y="282"/>
                  <a:pt x="476" y="286"/>
                  <a:pt x="475" y="289"/>
                </a:cubicBezTo>
                <a:lnTo>
                  <a:pt x="0" y="407"/>
                </a:lnTo>
              </a:path>
            </a:pathLst>
          </a:custGeom>
          <a:solidFill>
            <a:srgbClr val="FF000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>
          <a:xfrm>
            <a:off x="622300" y="135465"/>
            <a:ext cx="8667750" cy="347663"/>
          </a:xfrm>
        </p:spPr>
        <p:txBody>
          <a:bodyPr/>
          <a:lstStyle/>
          <a:p>
            <a:r>
              <a:rPr lang="it-I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CRITERIO </a:t>
            </a:r>
            <a:r>
              <a:rPr lang="it-I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CONGRUENZA GENERALIZZATO</a:t>
            </a:r>
            <a:endParaRPr lang="it-IT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0" y="2055778"/>
            <a:ext cx="9906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1600" u="sng" dirty="0" smtClean="0"/>
              <a:t>Dimostrazione</a:t>
            </a:r>
          </a:p>
          <a:p>
            <a:pPr>
              <a:spcBef>
                <a:spcPct val="50000"/>
              </a:spcBef>
            </a:pPr>
            <a:r>
              <a:rPr lang="it-IT" sz="1600" dirty="0" smtClean="0"/>
              <a:t>La dimostrazione discende direttamente dal teorema precedente.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81" grpId="0" animBg="1"/>
      <p:bldP spid="83" grpId="0" animBg="1"/>
      <p:bldP spid="85" grpId="0" animBg="1"/>
      <p:bldP spid="86" grpId="0" animBg="1"/>
      <p:bldP spid="2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Text Box 2"/>
          <p:cNvSpPr txBox="1">
            <a:spLocks noChangeArrowheads="1"/>
          </p:cNvSpPr>
          <p:nvPr/>
        </p:nvSpPr>
        <p:spPr bwMode="auto">
          <a:xfrm>
            <a:off x="166386" y="1177704"/>
            <a:ext cx="92554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b="1" dirty="0"/>
              <a:t>La somma degli angoli interni di un poligono è equivalente a n-2  angoli piatti.</a:t>
            </a:r>
          </a:p>
        </p:txBody>
      </p:sp>
      <p:grpSp>
        <p:nvGrpSpPr>
          <p:cNvPr id="2" name="Gruppo 20"/>
          <p:cNvGrpSpPr/>
          <p:nvPr/>
        </p:nvGrpSpPr>
        <p:grpSpPr>
          <a:xfrm>
            <a:off x="1655070" y="1608305"/>
            <a:ext cx="6274743" cy="4647030"/>
            <a:chOff x="1655070" y="1608305"/>
            <a:chExt cx="6274743" cy="4647030"/>
          </a:xfrm>
        </p:grpSpPr>
        <p:sp>
          <p:nvSpPr>
            <p:cNvPr id="388104" name="Text Box 8"/>
            <p:cNvSpPr txBox="1">
              <a:spLocks noChangeArrowheads="1"/>
            </p:cNvSpPr>
            <p:nvPr/>
          </p:nvSpPr>
          <p:spPr bwMode="auto">
            <a:xfrm>
              <a:off x="4995695" y="1608305"/>
              <a:ext cx="4191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dirty="0"/>
                <a:t>D</a:t>
              </a:r>
            </a:p>
          </p:txBody>
        </p:sp>
        <p:grpSp>
          <p:nvGrpSpPr>
            <p:cNvPr id="3" name="Gruppo 18"/>
            <p:cNvGrpSpPr/>
            <p:nvPr/>
          </p:nvGrpSpPr>
          <p:grpSpPr>
            <a:xfrm>
              <a:off x="1655070" y="2003341"/>
              <a:ext cx="6274743" cy="4251994"/>
              <a:chOff x="1655070" y="2003341"/>
              <a:chExt cx="6274743" cy="4251994"/>
            </a:xfrm>
          </p:grpSpPr>
          <p:sp>
            <p:nvSpPr>
              <p:cNvPr id="388101" name="Text Box 5"/>
              <p:cNvSpPr txBox="1">
                <a:spLocks noChangeArrowheads="1"/>
              </p:cNvSpPr>
              <p:nvPr/>
            </p:nvSpPr>
            <p:spPr bwMode="auto">
              <a:xfrm>
                <a:off x="7583738" y="2978402"/>
                <a:ext cx="346075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it-IT" sz="2400" dirty="0"/>
                  <a:t>C</a:t>
                </a:r>
              </a:p>
            </p:txBody>
          </p:sp>
          <p:sp>
            <p:nvSpPr>
              <p:cNvPr id="388102" name="Text Box 6"/>
              <p:cNvSpPr txBox="1">
                <a:spLocks noChangeArrowheads="1"/>
              </p:cNvSpPr>
              <p:nvPr/>
            </p:nvSpPr>
            <p:spPr bwMode="auto">
              <a:xfrm>
                <a:off x="2338135" y="5791117"/>
                <a:ext cx="379413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it-IT" sz="2400" dirty="0"/>
                  <a:t>A</a:t>
                </a:r>
              </a:p>
            </p:txBody>
          </p:sp>
          <p:sp>
            <p:nvSpPr>
              <p:cNvPr id="388103" name="Text Box 7"/>
              <p:cNvSpPr txBox="1">
                <a:spLocks noChangeArrowheads="1"/>
              </p:cNvSpPr>
              <p:nvPr/>
            </p:nvSpPr>
            <p:spPr bwMode="auto">
              <a:xfrm>
                <a:off x="6456865" y="5798135"/>
                <a:ext cx="390525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it-IT" sz="2400" dirty="0"/>
                  <a:t>B</a:t>
                </a:r>
              </a:p>
            </p:txBody>
          </p:sp>
          <p:sp>
            <p:nvSpPr>
              <p:cNvPr id="388105" name="Text Box 9"/>
              <p:cNvSpPr txBox="1">
                <a:spLocks noChangeArrowheads="1"/>
              </p:cNvSpPr>
              <p:nvPr/>
            </p:nvSpPr>
            <p:spPr bwMode="auto">
              <a:xfrm>
                <a:off x="1655070" y="3189593"/>
                <a:ext cx="376238" cy="457200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it-IT" sz="2400" dirty="0"/>
                  <a:t>E</a:t>
                </a:r>
              </a:p>
            </p:txBody>
          </p:sp>
          <p:sp>
            <p:nvSpPr>
              <p:cNvPr id="388106" name="Freeform 10"/>
              <p:cNvSpPr>
                <a:spLocks/>
              </p:cNvSpPr>
              <p:nvPr/>
            </p:nvSpPr>
            <p:spPr bwMode="auto">
              <a:xfrm>
                <a:off x="1961147" y="2003341"/>
                <a:ext cx="5639301" cy="3898232"/>
              </a:xfrm>
              <a:custGeom>
                <a:avLst/>
                <a:gdLst/>
                <a:ahLst/>
                <a:cxnLst>
                  <a:cxn ang="0">
                    <a:pos x="333" y="2009"/>
                  </a:cxn>
                  <a:cxn ang="0">
                    <a:pos x="2267" y="2009"/>
                  </a:cxn>
                  <a:cxn ang="0">
                    <a:pos x="2806" y="642"/>
                  </a:cxn>
                  <a:cxn ang="0">
                    <a:pos x="1610" y="0"/>
                  </a:cxn>
                  <a:cxn ang="0">
                    <a:pos x="0" y="739"/>
                  </a:cxn>
                  <a:cxn ang="0">
                    <a:pos x="333" y="2009"/>
                  </a:cxn>
                </a:cxnLst>
                <a:rect l="0" t="0" r="r" b="b"/>
                <a:pathLst>
                  <a:path w="2806" h="2009">
                    <a:moveTo>
                      <a:pt x="333" y="2009"/>
                    </a:moveTo>
                    <a:lnTo>
                      <a:pt x="2267" y="2009"/>
                    </a:lnTo>
                    <a:lnTo>
                      <a:pt x="2806" y="642"/>
                    </a:lnTo>
                    <a:lnTo>
                      <a:pt x="1610" y="0"/>
                    </a:lnTo>
                    <a:lnTo>
                      <a:pt x="0" y="739"/>
                    </a:lnTo>
                    <a:lnTo>
                      <a:pt x="333" y="2009"/>
                    </a:lnTo>
                    <a:close/>
                  </a:path>
                </a:pathLst>
              </a:custGeom>
              <a:solidFill>
                <a:srgbClr val="FFFF99"/>
              </a:solidFill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it-IT" dirty="0"/>
              </a:p>
            </p:txBody>
          </p:sp>
        </p:grpSp>
      </p:grpSp>
      <p:sp>
        <p:nvSpPr>
          <p:cNvPr id="22" name="Ovale 21"/>
          <p:cNvSpPr/>
          <p:nvPr/>
        </p:nvSpPr>
        <p:spPr bwMode="auto">
          <a:xfrm>
            <a:off x="4860758" y="4102768"/>
            <a:ext cx="48127" cy="48127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4" name="Ovale 33"/>
          <p:cNvSpPr/>
          <p:nvPr/>
        </p:nvSpPr>
        <p:spPr bwMode="auto">
          <a:xfrm>
            <a:off x="4511835" y="3717752"/>
            <a:ext cx="770021" cy="770021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4386985" y="4300507"/>
            <a:ext cx="346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 smtClean="0"/>
              <a:t>O</a:t>
            </a:r>
            <a:endParaRPr lang="it-IT" sz="2400" dirty="0"/>
          </a:p>
        </p:txBody>
      </p:sp>
      <p:cxnSp>
        <p:nvCxnSpPr>
          <p:cNvPr id="31" name="Connettore 1 30"/>
          <p:cNvCxnSpPr>
            <a:stCxn id="22" idx="0"/>
          </p:cNvCxnSpPr>
          <p:nvPr/>
        </p:nvCxnSpPr>
        <p:spPr bwMode="auto">
          <a:xfrm rot="16200000" flipH="1">
            <a:off x="4806616" y="4180974"/>
            <a:ext cx="1792706" cy="163629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Connettore 1 28"/>
          <p:cNvCxnSpPr>
            <a:stCxn id="22" idx="0"/>
          </p:cNvCxnSpPr>
          <p:nvPr/>
        </p:nvCxnSpPr>
        <p:spPr bwMode="auto">
          <a:xfrm rot="5400000" flipH="1" flipV="1">
            <a:off x="5817269" y="2328111"/>
            <a:ext cx="842210" cy="270710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Connettore 1 26"/>
          <p:cNvCxnSpPr>
            <a:stCxn id="22" idx="0"/>
          </p:cNvCxnSpPr>
          <p:nvPr/>
        </p:nvCxnSpPr>
        <p:spPr bwMode="auto">
          <a:xfrm rot="5400000" flipH="1" flipV="1">
            <a:off x="3994485" y="2899611"/>
            <a:ext cx="2093494" cy="31282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Connettore 1 23"/>
          <p:cNvCxnSpPr>
            <a:stCxn id="22" idx="1"/>
          </p:cNvCxnSpPr>
          <p:nvPr/>
        </p:nvCxnSpPr>
        <p:spPr bwMode="auto">
          <a:xfrm rot="16200000" flipV="1">
            <a:off x="3092117" y="2334126"/>
            <a:ext cx="656753" cy="289462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Connettore 1 32"/>
          <p:cNvCxnSpPr>
            <a:stCxn id="22" idx="1"/>
          </p:cNvCxnSpPr>
          <p:nvPr/>
        </p:nvCxnSpPr>
        <p:spPr bwMode="auto">
          <a:xfrm rot="16200000" flipH="1" flipV="1">
            <a:off x="2864548" y="3880184"/>
            <a:ext cx="1773626" cy="223289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Freeform 48"/>
          <p:cNvSpPr>
            <a:spLocks/>
          </p:cNvSpPr>
          <p:nvPr/>
        </p:nvSpPr>
        <p:spPr bwMode="auto">
          <a:xfrm rot="19947974">
            <a:off x="2476748" y="5208502"/>
            <a:ext cx="575481" cy="561782"/>
          </a:xfrm>
          <a:custGeom>
            <a:avLst/>
            <a:gdLst>
              <a:gd name="connsiteX0" fmla="*/ 10000 w 10000"/>
              <a:gd name="connsiteY0" fmla="*/ 7774 h 10082"/>
              <a:gd name="connsiteX1" fmla="*/ 0 w 10000"/>
              <a:gd name="connsiteY1" fmla="*/ 10082 h 10082"/>
              <a:gd name="connsiteX2" fmla="*/ 2115 w 10000"/>
              <a:gd name="connsiteY2" fmla="*/ 0 h 10082"/>
              <a:gd name="connsiteX3" fmla="*/ 4973 w 10000"/>
              <a:gd name="connsiteY3" fmla="*/ 794 h 10082"/>
              <a:gd name="connsiteX4" fmla="*/ 6951 w 10000"/>
              <a:gd name="connsiteY4" fmla="*/ 1962 h 10082"/>
              <a:gd name="connsiteX5" fmla="*/ 8709 w 10000"/>
              <a:gd name="connsiteY5" fmla="*/ 4071 h 10082"/>
              <a:gd name="connsiteX6" fmla="*/ 9423 w 10000"/>
              <a:gd name="connsiteY6" fmla="*/ 5979 h 10082"/>
              <a:gd name="connsiteX7" fmla="*/ 10000 w 10000"/>
              <a:gd name="connsiteY7" fmla="*/ 7774 h 10082"/>
              <a:gd name="connsiteX0" fmla="*/ 9959 w 9959"/>
              <a:gd name="connsiteY0" fmla="*/ 8041 h 10082"/>
              <a:gd name="connsiteX1" fmla="*/ 0 w 9959"/>
              <a:gd name="connsiteY1" fmla="*/ 10082 h 10082"/>
              <a:gd name="connsiteX2" fmla="*/ 2115 w 9959"/>
              <a:gd name="connsiteY2" fmla="*/ 0 h 10082"/>
              <a:gd name="connsiteX3" fmla="*/ 4973 w 9959"/>
              <a:gd name="connsiteY3" fmla="*/ 794 h 10082"/>
              <a:gd name="connsiteX4" fmla="*/ 6951 w 9959"/>
              <a:gd name="connsiteY4" fmla="*/ 1962 h 10082"/>
              <a:gd name="connsiteX5" fmla="*/ 8709 w 9959"/>
              <a:gd name="connsiteY5" fmla="*/ 4071 h 10082"/>
              <a:gd name="connsiteX6" fmla="*/ 9423 w 9959"/>
              <a:gd name="connsiteY6" fmla="*/ 5979 h 10082"/>
              <a:gd name="connsiteX7" fmla="*/ 9959 w 9959"/>
              <a:gd name="connsiteY7" fmla="*/ 8041 h 10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59" h="10082">
                <a:moveTo>
                  <a:pt x="9959" y="8041"/>
                </a:moveTo>
                <a:lnTo>
                  <a:pt x="0" y="10082"/>
                </a:lnTo>
                <a:lnTo>
                  <a:pt x="2115" y="0"/>
                </a:lnTo>
                <a:lnTo>
                  <a:pt x="4973" y="794"/>
                </a:lnTo>
                <a:lnTo>
                  <a:pt x="6951" y="1962"/>
                </a:lnTo>
                <a:lnTo>
                  <a:pt x="8709" y="4071"/>
                </a:lnTo>
                <a:lnTo>
                  <a:pt x="9423" y="5979"/>
                </a:lnTo>
                <a:lnTo>
                  <a:pt x="9959" y="8041"/>
                </a:lnTo>
                <a:close/>
              </a:path>
            </a:pathLst>
          </a:custGeom>
          <a:solidFill>
            <a:srgbClr val="FF000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42" name="Freeform 48"/>
          <p:cNvSpPr>
            <a:spLocks/>
          </p:cNvSpPr>
          <p:nvPr/>
        </p:nvSpPr>
        <p:spPr bwMode="auto">
          <a:xfrm rot="5400000">
            <a:off x="1979443" y="3471945"/>
            <a:ext cx="575481" cy="561782"/>
          </a:xfrm>
          <a:custGeom>
            <a:avLst/>
            <a:gdLst>
              <a:gd name="connsiteX0" fmla="*/ 10000 w 10000"/>
              <a:gd name="connsiteY0" fmla="*/ 7774 h 10082"/>
              <a:gd name="connsiteX1" fmla="*/ 0 w 10000"/>
              <a:gd name="connsiteY1" fmla="*/ 10082 h 10082"/>
              <a:gd name="connsiteX2" fmla="*/ 2115 w 10000"/>
              <a:gd name="connsiteY2" fmla="*/ 0 h 10082"/>
              <a:gd name="connsiteX3" fmla="*/ 4973 w 10000"/>
              <a:gd name="connsiteY3" fmla="*/ 794 h 10082"/>
              <a:gd name="connsiteX4" fmla="*/ 6951 w 10000"/>
              <a:gd name="connsiteY4" fmla="*/ 1962 h 10082"/>
              <a:gd name="connsiteX5" fmla="*/ 8709 w 10000"/>
              <a:gd name="connsiteY5" fmla="*/ 4071 h 10082"/>
              <a:gd name="connsiteX6" fmla="*/ 9423 w 10000"/>
              <a:gd name="connsiteY6" fmla="*/ 5979 h 10082"/>
              <a:gd name="connsiteX7" fmla="*/ 10000 w 10000"/>
              <a:gd name="connsiteY7" fmla="*/ 7774 h 10082"/>
              <a:gd name="connsiteX0" fmla="*/ 9959 w 9959"/>
              <a:gd name="connsiteY0" fmla="*/ 8041 h 10082"/>
              <a:gd name="connsiteX1" fmla="*/ 0 w 9959"/>
              <a:gd name="connsiteY1" fmla="*/ 10082 h 10082"/>
              <a:gd name="connsiteX2" fmla="*/ 2115 w 9959"/>
              <a:gd name="connsiteY2" fmla="*/ 0 h 10082"/>
              <a:gd name="connsiteX3" fmla="*/ 4973 w 9959"/>
              <a:gd name="connsiteY3" fmla="*/ 794 h 10082"/>
              <a:gd name="connsiteX4" fmla="*/ 6951 w 9959"/>
              <a:gd name="connsiteY4" fmla="*/ 1962 h 10082"/>
              <a:gd name="connsiteX5" fmla="*/ 8709 w 9959"/>
              <a:gd name="connsiteY5" fmla="*/ 4071 h 10082"/>
              <a:gd name="connsiteX6" fmla="*/ 9423 w 9959"/>
              <a:gd name="connsiteY6" fmla="*/ 5979 h 10082"/>
              <a:gd name="connsiteX7" fmla="*/ 9959 w 9959"/>
              <a:gd name="connsiteY7" fmla="*/ 8041 h 10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59" h="10082">
                <a:moveTo>
                  <a:pt x="9959" y="8041"/>
                </a:moveTo>
                <a:lnTo>
                  <a:pt x="0" y="10082"/>
                </a:lnTo>
                <a:lnTo>
                  <a:pt x="2115" y="0"/>
                </a:lnTo>
                <a:lnTo>
                  <a:pt x="4973" y="794"/>
                </a:lnTo>
                <a:lnTo>
                  <a:pt x="6951" y="1962"/>
                </a:lnTo>
                <a:lnTo>
                  <a:pt x="8709" y="4071"/>
                </a:lnTo>
                <a:lnTo>
                  <a:pt x="9423" y="5979"/>
                </a:lnTo>
                <a:lnTo>
                  <a:pt x="9959" y="8041"/>
                </a:lnTo>
                <a:close/>
              </a:path>
            </a:pathLst>
          </a:custGeom>
          <a:solidFill>
            <a:srgbClr val="FF000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43" name="Freeform 48"/>
          <p:cNvSpPr>
            <a:spLocks/>
          </p:cNvSpPr>
          <p:nvPr/>
        </p:nvSpPr>
        <p:spPr bwMode="auto">
          <a:xfrm rot="12224040">
            <a:off x="4194698" y="3974984"/>
            <a:ext cx="575481" cy="524168"/>
          </a:xfrm>
          <a:custGeom>
            <a:avLst/>
            <a:gdLst>
              <a:gd name="connsiteX0" fmla="*/ 10000 w 10000"/>
              <a:gd name="connsiteY0" fmla="*/ 7774 h 10082"/>
              <a:gd name="connsiteX1" fmla="*/ 0 w 10000"/>
              <a:gd name="connsiteY1" fmla="*/ 10082 h 10082"/>
              <a:gd name="connsiteX2" fmla="*/ 2115 w 10000"/>
              <a:gd name="connsiteY2" fmla="*/ 0 h 10082"/>
              <a:gd name="connsiteX3" fmla="*/ 4973 w 10000"/>
              <a:gd name="connsiteY3" fmla="*/ 794 h 10082"/>
              <a:gd name="connsiteX4" fmla="*/ 6951 w 10000"/>
              <a:gd name="connsiteY4" fmla="*/ 1962 h 10082"/>
              <a:gd name="connsiteX5" fmla="*/ 8709 w 10000"/>
              <a:gd name="connsiteY5" fmla="*/ 4071 h 10082"/>
              <a:gd name="connsiteX6" fmla="*/ 9423 w 10000"/>
              <a:gd name="connsiteY6" fmla="*/ 5979 h 10082"/>
              <a:gd name="connsiteX7" fmla="*/ 10000 w 10000"/>
              <a:gd name="connsiteY7" fmla="*/ 7774 h 10082"/>
              <a:gd name="connsiteX0" fmla="*/ 9959 w 9959"/>
              <a:gd name="connsiteY0" fmla="*/ 8041 h 10082"/>
              <a:gd name="connsiteX1" fmla="*/ 0 w 9959"/>
              <a:gd name="connsiteY1" fmla="*/ 10082 h 10082"/>
              <a:gd name="connsiteX2" fmla="*/ 2115 w 9959"/>
              <a:gd name="connsiteY2" fmla="*/ 0 h 10082"/>
              <a:gd name="connsiteX3" fmla="*/ 4973 w 9959"/>
              <a:gd name="connsiteY3" fmla="*/ 794 h 10082"/>
              <a:gd name="connsiteX4" fmla="*/ 6951 w 9959"/>
              <a:gd name="connsiteY4" fmla="*/ 1962 h 10082"/>
              <a:gd name="connsiteX5" fmla="*/ 8709 w 9959"/>
              <a:gd name="connsiteY5" fmla="*/ 4071 h 10082"/>
              <a:gd name="connsiteX6" fmla="*/ 9423 w 9959"/>
              <a:gd name="connsiteY6" fmla="*/ 5979 h 10082"/>
              <a:gd name="connsiteX7" fmla="*/ 9959 w 9959"/>
              <a:gd name="connsiteY7" fmla="*/ 8041 h 10082"/>
              <a:gd name="connsiteX0" fmla="*/ 10000 w 10000"/>
              <a:gd name="connsiteY0" fmla="*/ 7415 h 9439"/>
              <a:gd name="connsiteX1" fmla="*/ 0 w 10000"/>
              <a:gd name="connsiteY1" fmla="*/ 9439 h 9439"/>
              <a:gd name="connsiteX2" fmla="*/ 4580 w 10000"/>
              <a:gd name="connsiteY2" fmla="*/ 0 h 9439"/>
              <a:gd name="connsiteX3" fmla="*/ 4993 w 10000"/>
              <a:gd name="connsiteY3" fmla="*/ 227 h 9439"/>
              <a:gd name="connsiteX4" fmla="*/ 6980 w 10000"/>
              <a:gd name="connsiteY4" fmla="*/ 1385 h 9439"/>
              <a:gd name="connsiteX5" fmla="*/ 8745 w 10000"/>
              <a:gd name="connsiteY5" fmla="*/ 3477 h 9439"/>
              <a:gd name="connsiteX6" fmla="*/ 9462 w 10000"/>
              <a:gd name="connsiteY6" fmla="*/ 5369 h 9439"/>
              <a:gd name="connsiteX7" fmla="*/ 10000 w 10000"/>
              <a:gd name="connsiteY7" fmla="*/ 7415 h 9439"/>
              <a:gd name="connsiteX0" fmla="*/ 10000 w 10000"/>
              <a:gd name="connsiteY0" fmla="*/ 7741 h 9885"/>
              <a:gd name="connsiteX1" fmla="*/ 0 w 10000"/>
              <a:gd name="connsiteY1" fmla="*/ 9885 h 9885"/>
              <a:gd name="connsiteX2" fmla="*/ 4853 w 10000"/>
              <a:gd name="connsiteY2" fmla="*/ 0 h 9885"/>
              <a:gd name="connsiteX3" fmla="*/ 4993 w 10000"/>
              <a:gd name="connsiteY3" fmla="*/ 125 h 9885"/>
              <a:gd name="connsiteX4" fmla="*/ 6980 w 10000"/>
              <a:gd name="connsiteY4" fmla="*/ 1352 h 9885"/>
              <a:gd name="connsiteX5" fmla="*/ 8745 w 10000"/>
              <a:gd name="connsiteY5" fmla="*/ 3569 h 9885"/>
              <a:gd name="connsiteX6" fmla="*/ 9462 w 10000"/>
              <a:gd name="connsiteY6" fmla="*/ 5573 h 9885"/>
              <a:gd name="connsiteX7" fmla="*/ 10000 w 10000"/>
              <a:gd name="connsiteY7" fmla="*/ 7741 h 9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0" h="9885">
                <a:moveTo>
                  <a:pt x="10000" y="7741"/>
                </a:moveTo>
                <a:lnTo>
                  <a:pt x="0" y="9885"/>
                </a:lnTo>
                <a:lnTo>
                  <a:pt x="4853" y="0"/>
                </a:lnTo>
                <a:lnTo>
                  <a:pt x="4993" y="125"/>
                </a:lnTo>
                <a:lnTo>
                  <a:pt x="6980" y="1352"/>
                </a:lnTo>
                <a:lnTo>
                  <a:pt x="8745" y="3569"/>
                </a:lnTo>
                <a:lnTo>
                  <a:pt x="9462" y="5573"/>
                </a:lnTo>
                <a:lnTo>
                  <a:pt x="10000" y="7741"/>
                </a:lnTo>
                <a:close/>
              </a:path>
            </a:pathLst>
          </a:custGeom>
          <a:solidFill>
            <a:srgbClr val="FF000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36" name="Ovale 35"/>
          <p:cNvSpPr/>
          <p:nvPr/>
        </p:nvSpPr>
        <p:spPr bwMode="auto">
          <a:xfrm>
            <a:off x="4836696" y="4066674"/>
            <a:ext cx="84221" cy="84221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622300" y="135465"/>
            <a:ext cx="8667750" cy="3476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ANGOLI INTERNI </a:t>
            </a:r>
            <a:r>
              <a:rPr kumimoji="0" lang="it-IT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DI</a:t>
            </a:r>
            <a:r>
              <a:rPr kumimoji="0" lang="it-IT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UN POLIGONO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0" y="771816"/>
            <a:ext cx="1828800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Teorema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963119" y="4201610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180°</a:t>
            </a:r>
            <a:endParaRPr lang="it-IT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3752127" y="2965048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180°</a:t>
            </a:r>
            <a:endParaRPr lang="it-IT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5442030" y="2953473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180°</a:t>
            </a:r>
            <a:endParaRPr lang="it-IT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5893443" y="4203539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180°</a:t>
            </a:r>
            <a:endParaRPr lang="it-IT" dirty="0"/>
          </a:p>
        </p:txBody>
      </p:sp>
      <p:sp>
        <p:nvSpPr>
          <p:cNvPr id="39" name="CasellaDiTesto 38"/>
          <p:cNvSpPr txBox="1"/>
          <p:nvPr/>
        </p:nvSpPr>
        <p:spPr>
          <a:xfrm>
            <a:off x="4458182" y="4990617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180°</a:t>
            </a:r>
            <a:endParaRPr lang="it-IT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4500765" y="3748324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360°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68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68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68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68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68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68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68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468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668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868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68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268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468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668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868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68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268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468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668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098" grpId="0"/>
      <p:bldP spid="22" grpId="0" animBg="1"/>
      <p:bldP spid="34" grpId="0" animBg="1"/>
      <p:bldP spid="35" grpId="0"/>
      <p:bldP spid="41" grpId="0" animBg="1"/>
      <p:bldP spid="42" grpId="0" animBg="1"/>
      <p:bldP spid="43" grpId="0" animBg="1"/>
      <p:bldP spid="36" grpId="0" animBg="1"/>
      <p:bldP spid="28" grpId="0"/>
      <p:bldP spid="32" grpId="0"/>
      <p:bldP spid="37" grpId="0"/>
      <p:bldP spid="38" grpId="0"/>
      <p:bldP spid="39" grpId="0"/>
      <p:bldP spid="4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48"/>
          <p:cNvSpPr>
            <a:spLocks/>
          </p:cNvSpPr>
          <p:nvPr/>
        </p:nvSpPr>
        <p:spPr bwMode="auto">
          <a:xfrm rot="20587464">
            <a:off x="3014936" y="2914300"/>
            <a:ext cx="577320" cy="564510"/>
          </a:xfrm>
          <a:custGeom>
            <a:avLst/>
            <a:gdLst>
              <a:gd name="connsiteX0" fmla="*/ 10000 w 10000"/>
              <a:gd name="connsiteY0" fmla="*/ 7774 h 10082"/>
              <a:gd name="connsiteX1" fmla="*/ 0 w 10000"/>
              <a:gd name="connsiteY1" fmla="*/ 10082 h 10082"/>
              <a:gd name="connsiteX2" fmla="*/ 2115 w 10000"/>
              <a:gd name="connsiteY2" fmla="*/ 0 h 10082"/>
              <a:gd name="connsiteX3" fmla="*/ 4973 w 10000"/>
              <a:gd name="connsiteY3" fmla="*/ 794 h 10082"/>
              <a:gd name="connsiteX4" fmla="*/ 6951 w 10000"/>
              <a:gd name="connsiteY4" fmla="*/ 1962 h 10082"/>
              <a:gd name="connsiteX5" fmla="*/ 8709 w 10000"/>
              <a:gd name="connsiteY5" fmla="*/ 4071 h 10082"/>
              <a:gd name="connsiteX6" fmla="*/ 9423 w 10000"/>
              <a:gd name="connsiteY6" fmla="*/ 5979 h 10082"/>
              <a:gd name="connsiteX7" fmla="*/ 10000 w 10000"/>
              <a:gd name="connsiteY7" fmla="*/ 7774 h 10082"/>
              <a:gd name="connsiteX0" fmla="*/ 9959 w 9959"/>
              <a:gd name="connsiteY0" fmla="*/ 8041 h 10082"/>
              <a:gd name="connsiteX1" fmla="*/ 0 w 9959"/>
              <a:gd name="connsiteY1" fmla="*/ 10082 h 10082"/>
              <a:gd name="connsiteX2" fmla="*/ 2115 w 9959"/>
              <a:gd name="connsiteY2" fmla="*/ 0 h 10082"/>
              <a:gd name="connsiteX3" fmla="*/ 4973 w 9959"/>
              <a:gd name="connsiteY3" fmla="*/ 794 h 10082"/>
              <a:gd name="connsiteX4" fmla="*/ 6951 w 9959"/>
              <a:gd name="connsiteY4" fmla="*/ 1962 h 10082"/>
              <a:gd name="connsiteX5" fmla="*/ 8709 w 9959"/>
              <a:gd name="connsiteY5" fmla="*/ 4071 h 10082"/>
              <a:gd name="connsiteX6" fmla="*/ 9423 w 9959"/>
              <a:gd name="connsiteY6" fmla="*/ 5979 h 10082"/>
              <a:gd name="connsiteX7" fmla="*/ 9959 w 9959"/>
              <a:gd name="connsiteY7" fmla="*/ 8041 h 10082"/>
              <a:gd name="connsiteX0" fmla="*/ 9970 w 9970"/>
              <a:gd name="connsiteY0" fmla="*/ 8701 h 10000"/>
              <a:gd name="connsiteX1" fmla="*/ 0 w 9970"/>
              <a:gd name="connsiteY1" fmla="*/ 10000 h 10000"/>
              <a:gd name="connsiteX2" fmla="*/ 2124 w 9970"/>
              <a:gd name="connsiteY2" fmla="*/ 0 h 10000"/>
              <a:gd name="connsiteX3" fmla="*/ 4993 w 9970"/>
              <a:gd name="connsiteY3" fmla="*/ 788 h 10000"/>
              <a:gd name="connsiteX4" fmla="*/ 6980 w 9970"/>
              <a:gd name="connsiteY4" fmla="*/ 1946 h 10000"/>
              <a:gd name="connsiteX5" fmla="*/ 8745 w 9970"/>
              <a:gd name="connsiteY5" fmla="*/ 4038 h 10000"/>
              <a:gd name="connsiteX6" fmla="*/ 9462 w 9970"/>
              <a:gd name="connsiteY6" fmla="*/ 5930 h 10000"/>
              <a:gd name="connsiteX7" fmla="*/ 9970 w 9970"/>
              <a:gd name="connsiteY7" fmla="*/ 8701 h 10000"/>
              <a:gd name="connsiteX0" fmla="*/ 9933 w 9933"/>
              <a:gd name="connsiteY0" fmla="*/ 8701 h 9839"/>
              <a:gd name="connsiteX1" fmla="*/ 0 w 9933"/>
              <a:gd name="connsiteY1" fmla="*/ 9839 h 9839"/>
              <a:gd name="connsiteX2" fmla="*/ 2063 w 9933"/>
              <a:gd name="connsiteY2" fmla="*/ 0 h 9839"/>
              <a:gd name="connsiteX3" fmla="*/ 4941 w 9933"/>
              <a:gd name="connsiteY3" fmla="*/ 788 h 9839"/>
              <a:gd name="connsiteX4" fmla="*/ 6934 w 9933"/>
              <a:gd name="connsiteY4" fmla="*/ 1946 h 9839"/>
              <a:gd name="connsiteX5" fmla="*/ 8704 w 9933"/>
              <a:gd name="connsiteY5" fmla="*/ 4038 h 9839"/>
              <a:gd name="connsiteX6" fmla="*/ 9423 w 9933"/>
              <a:gd name="connsiteY6" fmla="*/ 5930 h 9839"/>
              <a:gd name="connsiteX7" fmla="*/ 9933 w 9933"/>
              <a:gd name="connsiteY7" fmla="*/ 8701 h 9839"/>
              <a:gd name="connsiteX0" fmla="*/ 10000 w 10000"/>
              <a:gd name="connsiteY0" fmla="*/ 8952 h 10109"/>
              <a:gd name="connsiteX1" fmla="*/ 0 w 10000"/>
              <a:gd name="connsiteY1" fmla="*/ 10109 h 10109"/>
              <a:gd name="connsiteX2" fmla="*/ 1417 w 10000"/>
              <a:gd name="connsiteY2" fmla="*/ 0 h 10109"/>
              <a:gd name="connsiteX3" fmla="*/ 4974 w 10000"/>
              <a:gd name="connsiteY3" fmla="*/ 910 h 10109"/>
              <a:gd name="connsiteX4" fmla="*/ 6981 w 10000"/>
              <a:gd name="connsiteY4" fmla="*/ 2087 h 10109"/>
              <a:gd name="connsiteX5" fmla="*/ 8763 w 10000"/>
              <a:gd name="connsiteY5" fmla="*/ 4213 h 10109"/>
              <a:gd name="connsiteX6" fmla="*/ 9487 w 10000"/>
              <a:gd name="connsiteY6" fmla="*/ 6136 h 10109"/>
              <a:gd name="connsiteX7" fmla="*/ 10000 w 10000"/>
              <a:gd name="connsiteY7" fmla="*/ 8952 h 10109"/>
              <a:gd name="connsiteX0" fmla="*/ 10130 w 10130"/>
              <a:gd name="connsiteY0" fmla="*/ 8952 h 10131"/>
              <a:gd name="connsiteX1" fmla="*/ 0 w 10130"/>
              <a:gd name="connsiteY1" fmla="*/ 10131 h 10131"/>
              <a:gd name="connsiteX2" fmla="*/ 1547 w 10130"/>
              <a:gd name="connsiteY2" fmla="*/ 0 h 10131"/>
              <a:gd name="connsiteX3" fmla="*/ 5104 w 10130"/>
              <a:gd name="connsiteY3" fmla="*/ 910 h 10131"/>
              <a:gd name="connsiteX4" fmla="*/ 7111 w 10130"/>
              <a:gd name="connsiteY4" fmla="*/ 2087 h 10131"/>
              <a:gd name="connsiteX5" fmla="*/ 8893 w 10130"/>
              <a:gd name="connsiteY5" fmla="*/ 4213 h 10131"/>
              <a:gd name="connsiteX6" fmla="*/ 9617 w 10130"/>
              <a:gd name="connsiteY6" fmla="*/ 6136 h 10131"/>
              <a:gd name="connsiteX7" fmla="*/ 10130 w 10130"/>
              <a:gd name="connsiteY7" fmla="*/ 8952 h 10131"/>
              <a:gd name="connsiteX0" fmla="*/ 10130 w 10130"/>
              <a:gd name="connsiteY0" fmla="*/ 9034 h 10213"/>
              <a:gd name="connsiteX1" fmla="*/ 0 w 10130"/>
              <a:gd name="connsiteY1" fmla="*/ 10213 h 10213"/>
              <a:gd name="connsiteX2" fmla="*/ 567 w 10130"/>
              <a:gd name="connsiteY2" fmla="*/ 0 h 10213"/>
              <a:gd name="connsiteX3" fmla="*/ 5104 w 10130"/>
              <a:gd name="connsiteY3" fmla="*/ 992 h 10213"/>
              <a:gd name="connsiteX4" fmla="*/ 7111 w 10130"/>
              <a:gd name="connsiteY4" fmla="*/ 2169 h 10213"/>
              <a:gd name="connsiteX5" fmla="*/ 8893 w 10130"/>
              <a:gd name="connsiteY5" fmla="*/ 4295 h 10213"/>
              <a:gd name="connsiteX6" fmla="*/ 9617 w 10130"/>
              <a:gd name="connsiteY6" fmla="*/ 6218 h 10213"/>
              <a:gd name="connsiteX7" fmla="*/ 10130 w 10130"/>
              <a:gd name="connsiteY7" fmla="*/ 9034 h 10213"/>
              <a:gd name="connsiteX0" fmla="*/ 10130 w 10130"/>
              <a:gd name="connsiteY0" fmla="*/ 9034 h 10213"/>
              <a:gd name="connsiteX1" fmla="*/ 0 w 10130"/>
              <a:gd name="connsiteY1" fmla="*/ 10213 h 10213"/>
              <a:gd name="connsiteX2" fmla="*/ 567 w 10130"/>
              <a:gd name="connsiteY2" fmla="*/ 0 h 10213"/>
              <a:gd name="connsiteX3" fmla="*/ 5104 w 10130"/>
              <a:gd name="connsiteY3" fmla="*/ 992 h 10213"/>
              <a:gd name="connsiteX4" fmla="*/ 7111 w 10130"/>
              <a:gd name="connsiteY4" fmla="*/ 2169 h 10213"/>
              <a:gd name="connsiteX5" fmla="*/ 8893 w 10130"/>
              <a:gd name="connsiteY5" fmla="*/ 4295 h 10213"/>
              <a:gd name="connsiteX6" fmla="*/ 9617 w 10130"/>
              <a:gd name="connsiteY6" fmla="*/ 6218 h 10213"/>
              <a:gd name="connsiteX7" fmla="*/ 10130 w 10130"/>
              <a:gd name="connsiteY7" fmla="*/ 9034 h 10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130" h="10213">
                <a:moveTo>
                  <a:pt x="10130" y="9034"/>
                </a:moveTo>
                <a:lnTo>
                  <a:pt x="0" y="10213"/>
                </a:lnTo>
                <a:lnTo>
                  <a:pt x="567" y="0"/>
                </a:lnTo>
                <a:cubicBezTo>
                  <a:pt x="2899" y="363"/>
                  <a:pt x="3592" y="661"/>
                  <a:pt x="5104" y="992"/>
                </a:cubicBezTo>
                <a:lnTo>
                  <a:pt x="7111" y="2169"/>
                </a:lnTo>
                <a:lnTo>
                  <a:pt x="8893" y="4295"/>
                </a:lnTo>
                <a:lnTo>
                  <a:pt x="9617" y="6218"/>
                </a:lnTo>
                <a:lnTo>
                  <a:pt x="10130" y="9034"/>
                </a:lnTo>
                <a:close/>
              </a:path>
            </a:pathLst>
          </a:custGeom>
          <a:solidFill>
            <a:srgbClr val="FFFF0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grpSp>
        <p:nvGrpSpPr>
          <p:cNvPr id="2" name="Gruppo 20"/>
          <p:cNvGrpSpPr/>
          <p:nvPr/>
        </p:nvGrpSpPr>
        <p:grpSpPr>
          <a:xfrm>
            <a:off x="2755771" y="1730604"/>
            <a:ext cx="6274743" cy="4676108"/>
            <a:chOff x="1606942" y="1608305"/>
            <a:chExt cx="6274743" cy="4676108"/>
          </a:xfrm>
        </p:grpSpPr>
        <p:sp>
          <p:nvSpPr>
            <p:cNvPr id="388104" name="Text Box 8"/>
            <p:cNvSpPr txBox="1">
              <a:spLocks noChangeArrowheads="1"/>
            </p:cNvSpPr>
            <p:nvPr/>
          </p:nvSpPr>
          <p:spPr bwMode="auto">
            <a:xfrm>
              <a:off x="4935535" y="1608305"/>
              <a:ext cx="4191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dirty="0"/>
                <a:t>D</a:t>
              </a:r>
            </a:p>
          </p:txBody>
        </p:sp>
        <p:grpSp>
          <p:nvGrpSpPr>
            <p:cNvPr id="3" name="Gruppo 18"/>
            <p:cNvGrpSpPr/>
            <p:nvPr/>
          </p:nvGrpSpPr>
          <p:grpSpPr>
            <a:xfrm>
              <a:off x="1606942" y="2003341"/>
              <a:ext cx="6274743" cy="4281072"/>
              <a:chOff x="1606942" y="2003341"/>
              <a:chExt cx="6274743" cy="4281072"/>
            </a:xfrm>
          </p:grpSpPr>
          <p:sp>
            <p:nvSpPr>
              <p:cNvPr id="388101" name="Text Box 5"/>
              <p:cNvSpPr txBox="1">
                <a:spLocks noChangeArrowheads="1"/>
              </p:cNvSpPr>
              <p:nvPr/>
            </p:nvSpPr>
            <p:spPr bwMode="auto">
              <a:xfrm>
                <a:off x="7535610" y="2894178"/>
                <a:ext cx="346075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it-IT" sz="2400" dirty="0"/>
                  <a:t>C</a:t>
                </a:r>
              </a:p>
            </p:txBody>
          </p:sp>
          <p:sp>
            <p:nvSpPr>
              <p:cNvPr id="388102" name="Text Box 6"/>
              <p:cNvSpPr txBox="1">
                <a:spLocks noChangeArrowheads="1"/>
              </p:cNvSpPr>
              <p:nvPr/>
            </p:nvSpPr>
            <p:spPr bwMode="auto">
              <a:xfrm>
                <a:off x="2374231" y="5827213"/>
                <a:ext cx="379413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it-IT" sz="2400" dirty="0"/>
                  <a:t>A</a:t>
                </a:r>
              </a:p>
            </p:txBody>
          </p:sp>
          <p:sp>
            <p:nvSpPr>
              <p:cNvPr id="388103" name="Text Box 7"/>
              <p:cNvSpPr txBox="1">
                <a:spLocks noChangeArrowheads="1"/>
              </p:cNvSpPr>
              <p:nvPr/>
            </p:nvSpPr>
            <p:spPr bwMode="auto">
              <a:xfrm>
                <a:off x="6456865" y="5798135"/>
                <a:ext cx="390525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it-IT" sz="2400" dirty="0"/>
                  <a:t>B</a:t>
                </a:r>
              </a:p>
            </p:txBody>
          </p:sp>
          <p:sp>
            <p:nvSpPr>
              <p:cNvPr id="388105" name="Text Box 9"/>
              <p:cNvSpPr txBox="1">
                <a:spLocks noChangeArrowheads="1"/>
              </p:cNvSpPr>
              <p:nvPr/>
            </p:nvSpPr>
            <p:spPr bwMode="auto">
              <a:xfrm>
                <a:off x="1606942" y="3273817"/>
                <a:ext cx="376238" cy="457200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it-IT" sz="2400" dirty="0"/>
                  <a:t>E</a:t>
                </a:r>
              </a:p>
            </p:txBody>
          </p:sp>
          <p:sp>
            <p:nvSpPr>
              <p:cNvPr id="388106" name="Freeform 10"/>
              <p:cNvSpPr>
                <a:spLocks/>
              </p:cNvSpPr>
              <p:nvPr/>
            </p:nvSpPr>
            <p:spPr bwMode="auto">
              <a:xfrm>
                <a:off x="1961147" y="2003341"/>
                <a:ext cx="5639301" cy="3898232"/>
              </a:xfrm>
              <a:custGeom>
                <a:avLst/>
                <a:gdLst/>
                <a:ahLst/>
                <a:cxnLst>
                  <a:cxn ang="0">
                    <a:pos x="333" y="2009"/>
                  </a:cxn>
                  <a:cxn ang="0">
                    <a:pos x="2267" y="2009"/>
                  </a:cxn>
                  <a:cxn ang="0">
                    <a:pos x="2806" y="642"/>
                  </a:cxn>
                  <a:cxn ang="0">
                    <a:pos x="1610" y="0"/>
                  </a:cxn>
                  <a:cxn ang="0">
                    <a:pos x="0" y="739"/>
                  </a:cxn>
                  <a:cxn ang="0">
                    <a:pos x="333" y="2009"/>
                  </a:cxn>
                </a:cxnLst>
                <a:rect l="0" t="0" r="r" b="b"/>
                <a:pathLst>
                  <a:path w="2806" h="2009">
                    <a:moveTo>
                      <a:pt x="333" y="2009"/>
                    </a:moveTo>
                    <a:lnTo>
                      <a:pt x="2267" y="2009"/>
                    </a:lnTo>
                    <a:lnTo>
                      <a:pt x="2806" y="642"/>
                    </a:lnTo>
                    <a:lnTo>
                      <a:pt x="1610" y="0"/>
                    </a:lnTo>
                    <a:lnTo>
                      <a:pt x="0" y="739"/>
                    </a:lnTo>
                    <a:lnTo>
                      <a:pt x="333" y="2009"/>
                    </a:lnTo>
                    <a:close/>
                  </a:path>
                </a:pathLst>
              </a:custGeom>
              <a:solidFill>
                <a:srgbClr val="FFFF99"/>
              </a:solidFill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</p:grpSp>
      </p:grpSp>
      <p:cxnSp>
        <p:nvCxnSpPr>
          <p:cNvPr id="45" name="Connettore 1 44"/>
          <p:cNvCxnSpPr/>
          <p:nvPr/>
        </p:nvCxnSpPr>
        <p:spPr bwMode="auto">
          <a:xfrm rot="10800000">
            <a:off x="2542679" y="6023210"/>
            <a:ext cx="122722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Connettore 1 45"/>
          <p:cNvCxnSpPr/>
          <p:nvPr/>
        </p:nvCxnSpPr>
        <p:spPr bwMode="auto">
          <a:xfrm rot="16200000" flipV="1">
            <a:off x="2338142" y="2798746"/>
            <a:ext cx="1235242" cy="29678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Connettore 1 47"/>
          <p:cNvCxnSpPr/>
          <p:nvPr/>
        </p:nvCxnSpPr>
        <p:spPr bwMode="auto">
          <a:xfrm rot="10800000" flipV="1">
            <a:off x="6316582" y="1547463"/>
            <a:ext cx="1243264" cy="58553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Connettore 1 50"/>
          <p:cNvCxnSpPr/>
          <p:nvPr/>
        </p:nvCxnSpPr>
        <p:spPr bwMode="auto">
          <a:xfrm rot="10800000">
            <a:off x="8738936" y="3364228"/>
            <a:ext cx="1167064" cy="60157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Connettore 1 52"/>
          <p:cNvCxnSpPr/>
          <p:nvPr/>
        </p:nvCxnSpPr>
        <p:spPr bwMode="auto">
          <a:xfrm rot="5400000">
            <a:off x="6934585" y="6299439"/>
            <a:ext cx="1038727" cy="42912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Freeform 48"/>
          <p:cNvSpPr>
            <a:spLocks/>
          </p:cNvSpPr>
          <p:nvPr/>
        </p:nvSpPr>
        <p:spPr bwMode="auto">
          <a:xfrm rot="15651810">
            <a:off x="3159220" y="5492494"/>
            <a:ext cx="577320" cy="559978"/>
          </a:xfrm>
          <a:custGeom>
            <a:avLst/>
            <a:gdLst>
              <a:gd name="connsiteX0" fmla="*/ 10000 w 10000"/>
              <a:gd name="connsiteY0" fmla="*/ 7774 h 10082"/>
              <a:gd name="connsiteX1" fmla="*/ 0 w 10000"/>
              <a:gd name="connsiteY1" fmla="*/ 10082 h 10082"/>
              <a:gd name="connsiteX2" fmla="*/ 2115 w 10000"/>
              <a:gd name="connsiteY2" fmla="*/ 0 h 10082"/>
              <a:gd name="connsiteX3" fmla="*/ 4973 w 10000"/>
              <a:gd name="connsiteY3" fmla="*/ 794 h 10082"/>
              <a:gd name="connsiteX4" fmla="*/ 6951 w 10000"/>
              <a:gd name="connsiteY4" fmla="*/ 1962 h 10082"/>
              <a:gd name="connsiteX5" fmla="*/ 8709 w 10000"/>
              <a:gd name="connsiteY5" fmla="*/ 4071 h 10082"/>
              <a:gd name="connsiteX6" fmla="*/ 9423 w 10000"/>
              <a:gd name="connsiteY6" fmla="*/ 5979 h 10082"/>
              <a:gd name="connsiteX7" fmla="*/ 10000 w 10000"/>
              <a:gd name="connsiteY7" fmla="*/ 7774 h 10082"/>
              <a:gd name="connsiteX0" fmla="*/ 9959 w 9959"/>
              <a:gd name="connsiteY0" fmla="*/ 8041 h 10082"/>
              <a:gd name="connsiteX1" fmla="*/ 0 w 9959"/>
              <a:gd name="connsiteY1" fmla="*/ 10082 h 10082"/>
              <a:gd name="connsiteX2" fmla="*/ 2115 w 9959"/>
              <a:gd name="connsiteY2" fmla="*/ 0 h 10082"/>
              <a:gd name="connsiteX3" fmla="*/ 4973 w 9959"/>
              <a:gd name="connsiteY3" fmla="*/ 794 h 10082"/>
              <a:gd name="connsiteX4" fmla="*/ 6951 w 9959"/>
              <a:gd name="connsiteY4" fmla="*/ 1962 h 10082"/>
              <a:gd name="connsiteX5" fmla="*/ 8709 w 9959"/>
              <a:gd name="connsiteY5" fmla="*/ 4071 h 10082"/>
              <a:gd name="connsiteX6" fmla="*/ 9423 w 9959"/>
              <a:gd name="connsiteY6" fmla="*/ 5979 h 10082"/>
              <a:gd name="connsiteX7" fmla="*/ 9959 w 9959"/>
              <a:gd name="connsiteY7" fmla="*/ 8041 h 10082"/>
              <a:gd name="connsiteX0" fmla="*/ 9970 w 9970"/>
              <a:gd name="connsiteY0" fmla="*/ 8701 h 10000"/>
              <a:gd name="connsiteX1" fmla="*/ 0 w 9970"/>
              <a:gd name="connsiteY1" fmla="*/ 10000 h 10000"/>
              <a:gd name="connsiteX2" fmla="*/ 2124 w 9970"/>
              <a:gd name="connsiteY2" fmla="*/ 0 h 10000"/>
              <a:gd name="connsiteX3" fmla="*/ 4993 w 9970"/>
              <a:gd name="connsiteY3" fmla="*/ 788 h 10000"/>
              <a:gd name="connsiteX4" fmla="*/ 6980 w 9970"/>
              <a:gd name="connsiteY4" fmla="*/ 1946 h 10000"/>
              <a:gd name="connsiteX5" fmla="*/ 8745 w 9970"/>
              <a:gd name="connsiteY5" fmla="*/ 4038 h 10000"/>
              <a:gd name="connsiteX6" fmla="*/ 9462 w 9970"/>
              <a:gd name="connsiteY6" fmla="*/ 5930 h 10000"/>
              <a:gd name="connsiteX7" fmla="*/ 9970 w 9970"/>
              <a:gd name="connsiteY7" fmla="*/ 8701 h 10000"/>
              <a:gd name="connsiteX0" fmla="*/ 9933 w 9933"/>
              <a:gd name="connsiteY0" fmla="*/ 8701 h 9839"/>
              <a:gd name="connsiteX1" fmla="*/ 0 w 9933"/>
              <a:gd name="connsiteY1" fmla="*/ 9839 h 9839"/>
              <a:gd name="connsiteX2" fmla="*/ 2063 w 9933"/>
              <a:gd name="connsiteY2" fmla="*/ 0 h 9839"/>
              <a:gd name="connsiteX3" fmla="*/ 4941 w 9933"/>
              <a:gd name="connsiteY3" fmla="*/ 788 h 9839"/>
              <a:gd name="connsiteX4" fmla="*/ 6934 w 9933"/>
              <a:gd name="connsiteY4" fmla="*/ 1946 h 9839"/>
              <a:gd name="connsiteX5" fmla="*/ 8704 w 9933"/>
              <a:gd name="connsiteY5" fmla="*/ 4038 h 9839"/>
              <a:gd name="connsiteX6" fmla="*/ 9423 w 9933"/>
              <a:gd name="connsiteY6" fmla="*/ 5930 h 9839"/>
              <a:gd name="connsiteX7" fmla="*/ 9933 w 9933"/>
              <a:gd name="connsiteY7" fmla="*/ 8701 h 9839"/>
              <a:gd name="connsiteX0" fmla="*/ 10000 w 10000"/>
              <a:gd name="connsiteY0" fmla="*/ 8952 h 10109"/>
              <a:gd name="connsiteX1" fmla="*/ 0 w 10000"/>
              <a:gd name="connsiteY1" fmla="*/ 10109 h 10109"/>
              <a:gd name="connsiteX2" fmla="*/ 1417 w 10000"/>
              <a:gd name="connsiteY2" fmla="*/ 0 h 10109"/>
              <a:gd name="connsiteX3" fmla="*/ 4974 w 10000"/>
              <a:gd name="connsiteY3" fmla="*/ 910 h 10109"/>
              <a:gd name="connsiteX4" fmla="*/ 6981 w 10000"/>
              <a:gd name="connsiteY4" fmla="*/ 2087 h 10109"/>
              <a:gd name="connsiteX5" fmla="*/ 8763 w 10000"/>
              <a:gd name="connsiteY5" fmla="*/ 4213 h 10109"/>
              <a:gd name="connsiteX6" fmla="*/ 9487 w 10000"/>
              <a:gd name="connsiteY6" fmla="*/ 6136 h 10109"/>
              <a:gd name="connsiteX7" fmla="*/ 10000 w 10000"/>
              <a:gd name="connsiteY7" fmla="*/ 8952 h 10109"/>
              <a:gd name="connsiteX0" fmla="*/ 10130 w 10130"/>
              <a:gd name="connsiteY0" fmla="*/ 8952 h 10131"/>
              <a:gd name="connsiteX1" fmla="*/ 0 w 10130"/>
              <a:gd name="connsiteY1" fmla="*/ 10131 h 10131"/>
              <a:gd name="connsiteX2" fmla="*/ 1547 w 10130"/>
              <a:gd name="connsiteY2" fmla="*/ 0 h 10131"/>
              <a:gd name="connsiteX3" fmla="*/ 5104 w 10130"/>
              <a:gd name="connsiteY3" fmla="*/ 910 h 10131"/>
              <a:gd name="connsiteX4" fmla="*/ 7111 w 10130"/>
              <a:gd name="connsiteY4" fmla="*/ 2087 h 10131"/>
              <a:gd name="connsiteX5" fmla="*/ 8893 w 10130"/>
              <a:gd name="connsiteY5" fmla="*/ 4213 h 10131"/>
              <a:gd name="connsiteX6" fmla="*/ 9617 w 10130"/>
              <a:gd name="connsiteY6" fmla="*/ 6136 h 10131"/>
              <a:gd name="connsiteX7" fmla="*/ 10130 w 10130"/>
              <a:gd name="connsiteY7" fmla="*/ 8952 h 10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130" h="10131">
                <a:moveTo>
                  <a:pt x="10130" y="8952"/>
                </a:moveTo>
                <a:lnTo>
                  <a:pt x="0" y="10131"/>
                </a:lnTo>
                <a:lnTo>
                  <a:pt x="1547" y="0"/>
                </a:lnTo>
                <a:lnTo>
                  <a:pt x="5104" y="910"/>
                </a:lnTo>
                <a:lnTo>
                  <a:pt x="7111" y="2087"/>
                </a:lnTo>
                <a:lnTo>
                  <a:pt x="8893" y="4213"/>
                </a:lnTo>
                <a:lnTo>
                  <a:pt x="9617" y="6136"/>
                </a:lnTo>
                <a:lnTo>
                  <a:pt x="10130" y="8952"/>
                </a:lnTo>
                <a:close/>
              </a:path>
            </a:pathLst>
          </a:custGeom>
          <a:solidFill>
            <a:srgbClr val="FF000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57" name="Freeform 48"/>
          <p:cNvSpPr>
            <a:spLocks/>
          </p:cNvSpPr>
          <p:nvPr/>
        </p:nvSpPr>
        <p:spPr bwMode="auto">
          <a:xfrm rot="383837">
            <a:off x="3615609" y="5433141"/>
            <a:ext cx="778957" cy="605857"/>
          </a:xfrm>
          <a:custGeom>
            <a:avLst/>
            <a:gdLst>
              <a:gd name="connsiteX0" fmla="*/ 10000 w 10000"/>
              <a:gd name="connsiteY0" fmla="*/ 7774 h 10082"/>
              <a:gd name="connsiteX1" fmla="*/ 0 w 10000"/>
              <a:gd name="connsiteY1" fmla="*/ 10082 h 10082"/>
              <a:gd name="connsiteX2" fmla="*/ 2115 w 10000"/>
              <a:gd name="connsiteY2" fmla="*/ 0 h 10082"/>
              <a:gd name="connsiteX3" fmla="*/ 4973 w 10000"/>
              <a:gd name="connsiteY3" fmla="*/ 794 h 10082"/>
              <a:gd name="connsiteX4" fmla="*/ 6951 w 10000"/>
              <a:gd name="connsiteY4" fmla="*/ 1962 h 10082"/>
              <a:gd name="connsiteX5" fmla="*/ 8709 w 10000"/>
              <a:gd name="connsiteY5" fmla="*/ 4071 h 10082"/>
              <a:gd name="connsiteX6" fmla="*/ 9423 w 10000"/>
              <a:gd name="connsiteY6" fmla="*/ 5979 h 10082"/>
              <a:gd name="connsiteX7" fmla="*/ 10000 w 10000"/>
              <a:gd name="connsiteY7" fmla="*/ 7774 h 10082"/>
              <a:gd name="connsiteX0" fmla="*/ 9959 w 9959"/>
              <a:gd name="connsiteY0" fmla="*/ 8041 h 10082"/>
              <a:gd name="connsiteX1" fmla="*/ 0 w 9959"/>
              <a:gd name="connsiteY1" fmla="*/ 10082 h 10082"/>
              <a:gd name="connsiteX2" fmla="*/ 2115 w 9959"/>
              <a:gd name="connsiteY2" fmla="*/ 0 h 10082"/>
              <a:gd name="connsiteX3" fmla="*/ 4973 w 9959"/>
              <a:gd name="connsiteY3" fmla="*/ 794 h 10082"/>
              <a:gd name="connsiteX4" fmla="*/ 6951 w 9959"/>
              <a:gd name="connsiteY4" fmla="*/ 1962 h 10082"/>
              <a:gd name="connsiteX5" fmla="*/ 8709 w 9959"/>
              <a:gd name="connsiteY5" fmla="*/ 4071 h 10082"/>
              <a:gd name="connsiteX6" fmla="*/ 9423 w 9959"/>
              <a:gd name="connsiteY6" fmla="*/ 5979 h 10082"/>
              <a:gd name="connsiteX7" fmla="*/ 9959 w 9959"/>
              <a:gd name="connsiteY7" fmla="*/ 8041 h 10082"/>
              <a:gd name="connsiteX0" fmla="*/ 9970 w 9970"/>
              <a:gd name="connsiteY0" fmla="*/ 8701 h 10000"/>
              <a:gd name="connsiteX1" fmla="*/ 0 w 9970"/>
              <a:gd name="connsiteY1" fmla="*/ 10000 h 10000"/>
              <a:gd name="connsiteX2" fmla="*/ 2124 w 9970"/>
              <a:gd name="connsiteY2" fmla="*/ 0 h 10000"/>
              <a:gd name="connsiteX3" fmla="*/ 4993 w 9970"/>
              <a:gd name="connsiteY3" fmla="*/ 788 h 10000"/>
              <a:gd name="connsiteX4" fmla="*/ 6980 w 9970"/>
              <a:gd name="connsiteY4" fmla="*/ 1946 h 10000"/>
              <a:gd name="connsiteX5" fmla="*/ 8745 w 9970"/>
              <a:gd name="connsiteY5" fmla="*/ 4038 h 10000"/>
              <a:gd name="connsiteX6" fmla="*/ 9462 w 9970"/>
              <a:gd name="connsiteY6" fmla="*/ 5930 h 10000"/>
              <a:gd name="connsiteX7" fmla="*/ 9970 w 9970"/>
              <a:gd name="connsiteY7" fmla="*/ 8701 h 10000"/>
              <a:gd name="connsiteX0" fmla="*/ 9933 w 9933"/>
              <a:gd name="connsiteY0" fmla="*/ 8701 h 9839"/>
              <a:gd name="connsiteX1" fmla="*/ 0 w 9933"/>
              <a:gd name="connsiteY1" fmla="*/ 9839 h 9839"/>
              <a:gd name="connsiteX2" fmla="*/ 2063 w 9933"/>
              <a:gd name="connsiteY2" fmla="*/ 0 h 9839"/>
              <a:gd name="connsiteX3" fmla="*/ 4941 w 9933"/>
              <a:gd name="connsiteY3" fmla="*/ 788 h 9839"/>
              <a:gd name="connsiteX4" fmla="*/ 6934 w 9933"/>
              <a:gd name="connsiteY4" fmla="*/ 1946 h 9839"/>
              <a:gd name="connsiteX5" fmla="*/ 8704 w 9933"/>
              <a:gd name="connsiteY5" fmla="*/ 4038 h 9839"/>
              <a:gd name="connsiteX6" fmla="*/ 9423 w 9933"/>
              <a:gd name="connsiteY6" fmla="*/ 5930 h 9839"/>
              <a:gd name="connsiteX7" fmla="*/ 9933 w 9933"/>
              <a:gd name="connsiteY7" fmla="*/ 8701 h 9839"/>
              <a:gd name="connsiteX0" fmla="*/ 10000 w 10000"/>
              <a:gd name="connsiteY0" fmla="*/ 8952 h 10109"/>
              <a:gd name="connsiteX1" fmla="*/ 0 w 10000"/>
              <a:gd name="connsiteY1" fmla="*/ 10109 h 10109"/>
              <a:gd name="connsiteX2" fmla="*/ 1417 w 10000"/>
              <a:gd name="connsiteY2" fmla="*/ 0 h 10109"/>
              <a:gd name="connsiteX3" fmla="*/ 4974 w 10000"/>
              <a:gd name="connsiteY3" fmla="*/ 910 h 10109"/>
              <a:gd name="connsiteX4" fmla="*/ 6981 w 10000"/>
              <a:gd name="connsiteY4" fmla="*/ 2087 h 10109"/>
              <a:gd name="connsiteX5" fmla="*/ 8763 w 10000"/>
              <a:gd name="connsiteY5" fmla="*/ 4213 h 10109"/>
              <a:gd name="connsiteX6" fmla="*/ 9487 w 10000"/>
              <a:gd name="connsiteY6" fmla="*/ 6136 h 10109"/>
              <a:gd name="connsiteX7" fmla="*/ 10000 w 10000"/>
              <a:gd name="connsiteY7" fmla="*/ 8952 h 10109"/>
              <a:gd name="connsiteX0" fmla="*/ 10130 w 10130"/>
              <a:gd name="connsiteY0" fmla="*/ 8952 h 10131"/>
              <a:gd name="connsiteX1" fmla="*/ 0 w 10130"/>
              <a:gd name="connsiteY1" fmla="*/ 10131 h 10131"/>
              <a:gd name="connsiteX2" fmla="*/ 1547 w 10130"/>
              <a:gd name="connsiteY2" fmla="*/ 0 h 10131"/>
              <a:gd name="connsiteX3" fmla="*/ 5104 w 10130"/>
              <a:gd name="connsiteY3" fmla="*/ 910 h 10131"/>
              <a:gd name="connsiteX4" fmla="*/ 7111 w 10130"/>
              <a:gd name="connsiteY4" fmla="*/ 2087 h 10131"/>
              <a:gd name="connsiteX5" fmla="*/ 8893 w 10130"/>
              <a:gd name="connsiteY5" fmla="*/ 4213 h 10131"/>
              <a:gd name="connsiteX6" fmla="*/ 9617 w 10130"/>
              <a:gd name="connsiteY6" fmla="*/ 6136 h 10131"/>
              <a:gd name="connsiteX7" fmla="*/ 10130 w 10130"/>
              <a:gd name="connsiteY7" fmla="*/ 8952 h 10131"/>
              <a:gd name="connsiteX0" fmla="*/ 13894 w 13894"/>
              <a:gd name="connsiteY0" fmla="*/ 8685 h 9864"/>
              <a:gd name="connsiteX1" fmla="*/ 3764 w 13894"/>
              <a:gd name="connsiteY1" fmla="*/ 9864 h 9864"/>
              <a:gd name="connsiteX2" fmla="*/ 0 w 13894"/>
              <a:gd name="connsiteY2" fmla="*/ 0 h 9864"/>
              <a:gd name="connsiteX3" fmla="*/ 8868 w 13894"/>
              <a:gd name="connsiteY3" fmla="*/ 643 h 9864"/>
              <a:gd name="connsiteX4" fmla="*/ 10875 w 13894"/>
              <a:gd name="connsiteY4" fmla="*/ 1820 h 9864"/>
              <a:gd name="connsiteX5" fmla="*/ 12657 w 13894"/>
              <a:gd name="connsiteY5" fmla="*/ 3946 h 9864"/>
              <a:gd name="connsiteX6" fmla="*/ 13381 w 13894"/>
              <a:gd name="connsiteY6" fmla="*/ 5869 h 9864"/>
              <a:gd name="connsiteX7" fmla="*/ 13894 w 13894"/>
              <a:gd name="connsiteY7" fmla="*/ 8685 h 9864"/>
              <a:gd name="connsiteX0" fmla="*/ 10000 w 10000"/>
              <a:gd name="connsiteY0" fmla="*/ 9544 h 10739"/>
              <a:gd name="connsiteX1" fmla="*/ 2709 w 10000"/>
              <a:gd name="connsiteY1" fmla="*/ 10739 h 10739"/>
              <a:gd name="connsiteX2" fmla="*/ 0 w 10000"/>
              <a:gd name="connsiteY2" fmla="*/ 739 h 10739"/>
              <a:gd name="connsiteX3" fmla="*/ 6383 w 10000"/>
              <a:gd name="connsiteY3" fmla="*/ 1391 h 10739"/>
              <a:gd name="connsiteX4" fmla="*/ 7827 w 10000"/>
              <a:gd name="connsiteY4" fmla="*/ 2584 h 10739"/>
              <a:gd name="connsiteX5" fmla="*/ 9110 w 10000"/>
              <a:gd name="connsiteY5" fmla="*/ 4739 h 10739"/>
              <a:gd name="connsiteX6" fmla="*/ 9631 w 10000"/>
              <a:gd name="connsiteY6" fmla="*/ 6689 h 10739"/>
              <a:gd name="connsiteX7" fmla="*/ 10000 w 10000"/>
              <a:gd name="connsiteY7" fmla="*/ 9544 h 10739"/>
              <a:gd name="connsiteX0" fmla="*/ 10000 w 10000"/>
              <a:gd name="connsiteY0" fmla="*/ 10462 h 11657"/>
              <a:gd name="connsiteX1" fmla="*/ 2709 w 10000"/>
              <a:gd name="connsiteY1" fmla="*/ 11657 h 11657"/>
              <a:gd name="connsiteX2" fmla="*/ 0 w 10000"/>
              <a:gd name="connsiteY2" fmla="*/ 1657 h 11657"/>
              <a:gd name="connsiteX3" fmla="*/ 4178 w 10000"/>
              <a:gd name="connsiteY3" fmla="*/ 1196 h 11657"/>
              <a:gd name="connsiteX4" fmla="*/ 6383 w 10000"/>
              <a:gd name="connsiteY4" fmla="*/ 2309 h 11657"/>
              <a:gd name="connsiteX5" fmla="*/ 7827 w 10000"/>
              <a:gd name="connsiteY5" fmla="*/ 3502 h 11657"/>
              <a:gd name="connsiteX6" fmla="*/ 9110 w 10000"/>
              <a:gd name="connsiteY6" fmla="*/ 5657 h 11657"/>
              <a:gd name="connsiteX7" fmla="*/ 9631 w 10000"/>
              <a:gd name="connsiteY7" fmla="*/ 7607 h 11657"/>
              <a:gd name="connsiteX8" fmla="*/ 10000 w 10000"/>
              <a:gd name="connsiteY8" fmla="*/ 10462 h 11657"/>
              <a:gd name="connsiteX0" fmla="*/ 8266 w 8266"/>
              <a:gd name="connsiteY0" fmla="*/ 9558 h 10753"/>
              <a:gd name="connsiteX1" fmla="*/ 975 w 8266"/>
              <a:gd name="connsiteY1" fmla="*/ 10753 h 10753"/>
              <a:gd name="connsiteX2" fmla="*/ 0 w 8266"/>
              <a:gd name="connsiteY2" fmla="*/ 1657 h 10753"/>
              <a:gd name="connsiteX3" fmla="*/ 2444 w 8266"/>
              <a:gd name="connsiteY3" fmla="*/ 292 h 10753"/>
              <a:gd name="connsiteX4" fmla="*/ 4649 w 8266"/>
              <a:gd name="connsiteY4" fmla="*/ 1405 h 10753"/>
              <a:gd name="connsiteX5" fmla="*/ 6093 w 8266"/>
              <a:gd name="connsiteY5" fmla="*/ 2598 h 10753"/>
              <a:gd name="connsiteX6" fmla="*/ 7376 w 8266"/>
              <a:gd name="connsiteY6" fmla="*/ 4753 h 10753"/>
              <a:gd name="connsiteX7" fmla="*/ 7897 w 8266"/>
              <a:gd name="connsiteY7" fmla="*/ 6703 h 10753"/>
              <a:gd name="connsiteX8" fmla="*/ 8266 w 8266"/>
              <a:gd name="connsiteY8" fmla="*/ 9558 h 10753"/>
              <a:gd name="connsiteX0" fmla="*/ 11901 w 11901"/>
              <a:gd name="connsiteY0" fmla="*/ 9223 h 10334"/>
              <a:gd name="connsiteX1" fmla="*/ 3081 w 11901"/>
              <a:gd name="connsiteY1" fmla="*/ 10334 h 10334"/>
              <a:gd name="connsiteX2" fmla="*/ 0 w 11901"/>
              <a:gd name="connsiteY2" fmla="*/ 1541 h 10334"/>
              <a:gd name="connsiteX3" fmla="*/ 4858 w 11901"/>
              <a:gd name="connsiteY3" fmla="*/ 606 h 10334"/>
              <a:gd name="connsiteX4" fmla="*/ 7525 w 11901"/>
              <a:gd name="connsiteY4" fmla="*/ 1641 h 10334"/>
              <a:gd name="connsiteX5" fmla="*/ 9272 w 11901"/>
              <a:gd name="connsiteY5" fmla="*/ 2750 h 10334"/>
              <a:gd name="connsiteX6" fmla="*/ 10824 w 11901"/>
              <a:gd name="connsiteY6" fmla="*/ 4754 h 10334"/>
              <a:gd name="connsiteX7" fmla="*/ 11455 w 11901"/>
              <a:gd name="connsiteY7" fmla="*/ 6568 h 10334"/>
              <a:gd name="connsiteX8" fmla="*/ 11901 w 11901"/>
              <a:gd name="connsiteY8" fmla="*/ 9223 h 10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901" h="10334">
                <a:moveTo>
                  <a:pt x="11901" y="9223"/>
                </a:moveTo>
                <a:lnTo>
                  <a:pt x="3081" y="10334"/>
                </a:lnTo>
                <a:lnTo>
                  <a:pt x="0" y="1541"/>
                </a:lnTo>
                <a:cubicBezTo>
                  <a:pt x="201" y="0"/>
                  <a:pt x="3604" y="589"/>
                  <a:pt x="4858" y="606"/>
                </a:cubicBezTo>
                <a:cubicBezTo>
                  <a:pt x="6112" y="623"/>
                  <a:pt x="6694" y="1363"/>
                  <a:pt x="7525" y="1641"/>
                </a:cubicBezTo>
                <a:lnTo>
                  <a:pt x="9272" y="2750"/>
                </a:lnTo>
                <a:lnTo>
                  <a:pt x="10824" y="4754"/>
                </a:lnTo>
                <a:lnTo>
                  <a:pt x="11455" y="6568"/>
                </a:lnTo>
                <a:cubicBezTo>
                  <a:pt x="11604" y="7453"/>
                  <a:pt x="11752" y="8338"/>
                  <a:pt x="11901" y="9223"/>
                </a:cubicBezTo>
                <a:close/>
              </a:path>
            </a:pathLst>
          </a:custGeom>
          <a:solidFill>
            <a:srgbClr val="00FF0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2025" y="1909261"/>
            <a:ext cx="2827422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1600" u="sng" dirty="0" smtClean="0"/>
              <a:t>Dimostrazione</a:t>
            </a:r>
          </a:p>
          <a:p>
            <a:pPr algn="just">
              <a:spcBef>
                <a:spcPct val="50000"/>
              </a:spcBef>
            </a:pPr>
            <a:r>
              <a:rPr lang="it-IT" sz="1600" dirty="0" smtClean="0"/>
              <a:t>Si osserva che la somma di un qualunque angolo esterno e dell’angolo interno adiacente è un angolo piatto.</a:t>
            </a:r>
          </a:p>
          <a:p>
            <a:pPr algn="just">
              <a:spcBef>
                <a:spcPct val="50000"/>
              </a:spcBef>
            </a:pPr>
            <a:r>
              <a:rPr lang="it-IT" sz="1600" dirty="0" smtClean="0"/>
              <a:t>Si deduce che la somma degli angoli interni ed esterni è congruente ad n angoli piatti. </a:t>
            </a:r>
          </a:p>
          <a:p>
            <a:pPr algn="just">
              <a:spcBef>
                <a:spcPct val="50000"/>
              </a:spcBef>
            </a:pPr>
            <a:r>
              <a:rPr lang="it-IT" sz="1600" dirty="0" smtClean="0"/>
              <a:t>Poiché la somma degli angoli interni è congruente a n-2 angoli piatti, quella degli angoli esterni  è congruente a 2 angoli piatti, cioè un angolo giro. </a:t>
            </a:r>
            <a:endParaRPr lang="it-IT" sz="1600" dirty="0"/>
          </a:p>
        </p:txBody>
      </p:sp>
      <p:sp>
        <p:nvSpPr>
          <p:cNvPr id="22" name="Freeform 48"/>
          <p:cNvSpPr>
            <a:spLocks/>
          </p:cNvSpPr>
          <p:nvPr/>
        </p:nvSpPr>
        <p:spPr bwMode="auto">
          <a:xfrm rot="3740972">
            <a:off x="3159974" y="3378110"/>
            <a:ext cx="573381" cy="681137"/>
          </a:xfrm>
          <a:custGeom>
            <a:avLst/>
            <a:gdLst>
              <a:gd name="connsiteX0" fmla="*/ 10000 w 10000"/>
              <a:gd name="connsiteY0" fmla="*/ 7774 h 10082"/>
              <a:gd name="connsiteX1" fmla="*/ 0 w 10000"/>
              <a:gd name="connsiteY1" fmla="*/ 10082 h 10082"/>
              <a:gd name="connsiteX2" fmla="*/ 2115 w 10000"/>
              <a:gd name="connsiteY2" fmla="*/ 0 h 10082"/>
              <a:gd name="connsiteX3" fmla="*/ 4973 w 10000"/>
              <a:gd name="connsiteY3" fmla="*/ 794 h 10082"/>
              <a:gd name="connsiteX4" fmla="*/ 6951 w 10000"/>
              <a:gd name="connsiteY4" fmla="*/ 1962 h 10082"/>
              <a:gd name="connsiteX5" fmla="*/ 8709 w 10000"/>
              <a:gd name="connsiteY5" fmla="*/ 4071 h 10082"/>
              <a:gd name="connsiteX6" fmla="*/ 9423 w 10000"/>
              <a:gd name="connsiteY6" fmla="*/ 5979 h 10082"/>
              <a:gd name="connsiteX7" fmla="*/ 10000 w 10000"/>
              <a:gd name="connsiteY7" fmla="*/ 7774 h 10082"/>
              <a:gd name="connsiteX0" fmla="*/ 9959 w 9959"/>
              <a:gd name="connsiteY0" fmla="*/ 8041 h 10082"/>
              <a:gd name="connsiteX1" fmla="*/ 0 w 9959"/>
              <a:gd name="connsiteY1" fmla="*/ 10082 h 10082"/>
              <a:gd name="connsiteX2" fmla="*/ 2115 w 9959"/>
              <a:gd name="connsiteY2" fmla="*/ 0 h 10082"/>
              <a:gd name="connsiteX3" fmla="*/ 4973 w 9959"/>
              <a:gd name="connsiteY3" fmla="*/ 794 h 10082"/>
              <a:gd name="connsiteX4" fmla="*/ 6951 w 9959"/>
              <a:gd name="connsiteY4" fmla="*/ 1962 h 10082"/>
              <a:gd name="connsiteX5" fmla="*/ 8709 w 9959"/>
              <a:gd name="connsiteY5" fmla="*/ 4071 h 10082"/>
              <a:gd name="connsiteX6" fmla="*/ 9423 w 9959"/>
              <a:gd name="connsiteY6" fmla="*/ 5979 h 10082"/>
              <a:gd name="connsiteX7" fmla="*/ 9959 w 9959"/>
              <a:gd name="connsiteY7" fmla="*/ 8041 h 10082"/>
              <a:gd name="connsiteX0" fmla="*/ 9970 w 9970"/>
              <a:gd name="connsiteY0" fmla="*/ 8701 h 10000"/>
              <a:gd name="connsiteX1" fmla="*/ 0 w 9970"/>
              <a:gd name="connsiteY1" fmla="*/ 10000 h 10000"/>
              <a:gd name="connsiteX2" fmla="*/ 2124 w 9970"/>
              <a:gd name="connsiteY2" fmla="*/ 0 h 10000"/>
              <a:gd name="connsiteX3" fmla="*/ 4993 w 9970"/>
              <a:gd name="connsiteY3" fmla="*/ 788 h 10000"/>
              <a:gd name="connsiteX4" fmla="*/ 6980 w 9970"/>
              <a:gd name="connsiteY4" fmla="*/ 1946 h 10000"/>
              <a:gd name="connsiteX5" fmla="*/ 8745 w 9970"/>
              <a:gd name="connsiteY5" fmla="*/ 4038 h 10000"/>
              <a:gd name="connsiteX6" fmla="*/ 9462 w 9970"/>
              <a:gd name="connsiteY6" fmla="*/ 5930 h 10000"/>
              <a:gd name="connsiteX7" fmla="*/ 9970 w 9970"/>
              <a:gd name="connsiteY7" fmla="*/ 8701 h 10000"/>
              <a:gd name="connsiteX0" fmla="*/ 9933 w 9933"/>
              <a:gd name="connsiteY0" fmla="*/ 8701 h 9839"/>
              <a:gd name="connsiteX1" fmla="*/ 0 w 9933"/>
              <a:gd name="connsiteY1" fmla="*/ 9839 h 9839"/>
              <a:gd name="connsiteX2" fmla="*/ 2063 w 9933"/>
              <a:gd name="connsiteY2" fmla="*/ 0 h 9839"/>
              <a:gd name="connsiteX3" fmla="*/ 4941 w 9933"/>
              <a:gd name="connsiteY3" fmla="*/ 788 h 9839"/>
              <a:gd name="connsiteX4" fmla="*/ 6934 w 9933"/>
              <a:gd name="connsiteY4" fmla="*/ 1946 h 9839"/>
              <a:gd name="connsiteX5" fmla="*/ 8704 w 9933"/>
              <a:gd name="connsiteY5" fmla="*/ 4038 h 9839"/>
              <a:gd name="connsiteX6" fmla="*/ 9423 w 9933"/>
              <a:gd name="connsiteY6" fmla="*/ 5930 h 9839"/>
              <a:gd name="connsiteX7" fmla="*/ 9933 w 9933"/>
              <a:gd name="connsiteY7" fmla="*/ 8701 h 9839"/>
              <a:gd name="connsiteX0" fmla="*/ 10000 w 10000"/>
              <a:gd name="connsiteY0" fmla="*/ 8952 h 10109"/>
              <a:gd name="connsiteX1" fmla="*/ 0 w 10000"/>
              <a:gd name="connsiteY1" fmla="*/ 10109 h 10109"/>
              <a:gd name="connsiteX2" fmla="*/ 1417 w 10000"/>
              <a:gd name="connsiteY2" fmla="*/ 0 h 10109"/>
              <a:gd name="connsiteX3" fmla="*/ 4974 w 10000"/>
              <a:gd name="connsiteY3" fmla="*/ 910 h 10109"/>
              <a:gd name="connsiteX4" fmla="*/ 6981 w 10000"/>
              <a:gd name="connsiteY4" fmla="*/ 2087 h 10109"/>
              <a:gd name="connsiteX5" fmla="*/ 8763 w 10000"/>
              <a:gd name="connsiteY5" fmla="*/ 4213 h 10109"/>
              <a:gd name="connsiteX6" fmla="*/ 9487 w 10000"/>
              <a:gd name="connsiteY6" fmla="*/ 6136 h 10109"/>
              <a:gd name="connsiteX7" fmla="*/ 10000 w 10000"/>
              <a:gd name="connsiteY7" fmla="*/ 8952 h 10109"/>
              <a:gd name="connsiteX0" fmla="*/ 10130 w 10130"/>
              <a:gd name="connsiteY0" fmla="*/ 8952 h 10131"/>
              <a:gd name="connsiteX1" fmla="*/ 0 w 10130"/>
              <a:gd name="connsiteY1" fmla="*/ 10131 h 10131"/>
              <a:gd name="connsiteX2" fmla="*/ 1547 w 10130"/>
              <a:gd name="connsiteY2" fmla="*/ 0 h 10131"/>
              <a:gd name="connsiteX3" fmla="*/ 5104 w 10130"/>
              <a:gd name="connsiteY3" fmla="*/ 910 h 10131"/>
              <a:gd name="connsiteX4" fmla="*/ 7111 w 10130"/>
              <a:gd name="connsiteY4" fmla="*/ 2087 h 10131"/>
              <a:gd name="connsiteX5" fmla="*/ 8893 w 10130"/>
              <a:gd name="connsiteY5" fmla="*/ 4213 h 10131"/>
              <a:gd name="connsiteX6" fmla="*/ 9617 w 10130"/>
              <a:gd name="connsiteY6" fmla="*/ 6136 h 10131"/>
              <a:gd name="connsiteX7" fmla="*/ 10130 w 10130"/>
              <a:gd name="connsiteY7" fmla="*/ 8952 h 10131"/>
              <a:gd name="connsiteX0" fmla="*/ 10130 w 10130"/>
              <a:gd name="connsiteY0" fmla="*/ 9034 h 10213"/>
              <a:gd name="connsiteX1" fmla="*/ 0 w 10130"/>
              <a:gd name="connsiteY1" fmla="*/ 10213 h 10213"/>
              <a:gd name="connsiteX2" fmla="*/ 567 w 10130"/>
              <a:gd name="connsiteY2" fmla="*/ 0 h 10213"/>
              <a:gd name="connsiteX3" fmla="*/ 5104 w 10130"/>
              <a:gd name="connsiteY3" fmla="*/ 992 h 10213"/>
              <a:gd name="connsiteX4" fmla="*/ 7111 w 10130"/>
              <a:gd name="connsiteY4" fmla="*/ 2169 h 10213"/>
              <a:gd name="connsiteX5" fmla="*/ 8893 w 10130"/>
              <a:gd name="connsiteY5" fmla="*/ 4295 h 10213"/>
              <a:gd name="connsiteX6" fmla="*/ 9617 w 10130"/>
              <a:gd name="connsiteY6" fmla="*/ 6218 h 10213"/>
              <a:gd name="connsiteX7" fmla="*/ 10130 w 10130"/>
              <a:gd name="connsiteY7" fmla="*/ 9034 h 10213"/>
              <a:gd name="connsiteX0" fmla="*/ 10130 w 10130"/>
              <a:gd name="connsiteY0" fmla="*/ 9034 h 10213"/>
              <a:gd name="connsiteX1" fmla="*/ 0 w 10130"/>
              <a:gd name="connsiteY1" fmla="*/ 10213 h 10213"/>
              <a:gd name="connsiteX2" fmla="*/ 567 w 10130"/>
              <a:gd name="connsiteY2" fmla="*/ 0 h 10213"/>
              <a:gd name="connsiteX3" fmla="*/ 5104 w 10130"/>
              <a:gd name="connsiteY3" fmla="*/ 992 h 10213"/>
              <a:gd name="connsiteX4" fmla="*/ 7111 w 10130"/>
              <a:gd name="connsiteY4" fmla="*/ 2169 h 10213"/>
              <a:gd name="connsiteX5" fmla="*/ 8893 w 10130"/>
              <a:gd name="connsiteY5" fmla="*/ 4295 h 10213"/>
              <a:gd name="connsiteX6" fmla="*/ 9617 w 10130"/>
              <a:gd name="connsiteY6" fmla="*/ 6218 h 10213"/>
              <a:gd name="connsiteX7" fmla="*/ 10130 w 10130"/>
              <a:gd name="connsiteY7" fmla="*/ 9034 h 10213"/>
              <a:gd name="connsiteX0" fmla="*/ 9827 w 9827"/>
              <a:gd name="connsiteY0" fmla="*/ 12323 h 12323"/>
              <a:gd name="connsiteX1" fmla="*/ 0 w 9827"/>
              <a:gd name="connsiteY1" fmla="*/ 10213 h 12323"/>
              <a:gd name="connsiteX2" fmla="*/ 567 w 9827"/>
              <a:gd name="connsiteY2" fmla="*/ 0 h 12323"/>
              <a:gd name="connsiteX3" fmla="*/ 5104 w 9827"/>
              <a:gd name="connsiteY3" fmla="*/ 992 h 12323"/>
              <a:gd name="connsiteX4" fmla="*/ 7111 w 9827"/>
              <a:gd name="connsiteY4" fmla="*/ 2169 h 12323"/>
              <a:gd name="connsiteX5" fmla="*/ 8893 w 9827"/>
              <a:gd name="connsiteY5" fmla="*/ 4295 h 12323"/>
              <a:gd name="connsiteX6" fmla="*/ 9617 w 9827"/>
              <a:gd name="connsiteY6" fmla="*/ 6218 h 12323"/>
              <a:gd name="connsiteX7" fmla="*/ 9827 w 9827"/>
              <a:gd name="connsiteY7" fmla="*/ 12323 h 12323"/>
              <a:gd name="connsiteX0" fmla="*/ 10000 w 10238"/>
              <a:gd name="connsiteY0" fmla="*/ 10000 h 10000"/>
              <a:gd name="connsiteX1" fmla="*/ 0 w 10238"/>
              <a:gd name="connsiteY1" fmla="*/ 8288 h 10000"/>
              <a:gd name="connsiteX2" fmla="*/ 577 w 10238"/>
              <a:gd name="connsiteY2" fmla="*/ 0 h 10000"/>
              <a:gd name="connsiteX3" fmla="*/ 5194 w 10238"/>
              <a:gd name="connsiteY3" fmla="*/ 805 h 10000"/>
              <a:gd name="connsiteX4" fmla="*/ 7236 w 10238"/>
              <a:gd name="connsiteY4" fmla="*/ 1760 h 10000"/>
              <a:gd name="connsiteX5" fmla="*/ 9050 w 10238"/>
              <a:gd name="connsiteY5" fmla="*/ 3485 h 10000"/>
              <a:gd name="connsiteX6" fmla="*/ 9786 w 10238"/>
              <a:gd name="connsiteY6" fmla="*/ 5046 h 10000"/>
              <a:gd name="connsiteX7" fmla="*/ 10000 w 10238"/>
              <a:gd name="connsiteY7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238" h="10000">
                <a:moveTo>
                  <a:pt x="10000" y="10000"/>
                </a:moveTo>
                <a:lnTo>
                  <a:pt x="0" y="8288"/>
                </a:lnTo>
                <a:cubicBezTo>
                  <a:pt x="192" y="5525"/>
                  <a:pt x="385" y="2763"/>
                  <a:pt x="577" y="0"/>
                </a:cubicBezTo>
                <a:cubicBezTo>
                  <a:pt x="2950" y="295"/>
                  <a:pt x="3655" y="536"/>
                  <a:pt x="5194" y="805"/>
                </a:cubicBezTo>
                <a:lnTo>
                  <a:pt x="7236" y="1760"/>
                </a:lnTo>
                <a:lnTo>
                  <a:pt x="9050" y="3485"/>
                </a:lnTo>
                <a:lnTo>
                  <a:pt x="9786" y="5046"/>
                </a:lnTo>
                <a:cubicBezTo>
                  <a:pt x="9857" y="6697"/>
                  <a:pt x="10238" y="6509"/>
                  <a:pt x="10000" y="10000"/>
                </a:cubicBezTo>
                <a:close/>
              </a:path>
            </a:pathLst>
          </a:custGeom>
          <a:solidFill>
            <a:srgbClr val="0033CC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>
          <a:xfrm>
            <a:off x="622300" y="135465"/>
            <a:ext cx="8667750" cy="3476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ANGOLI ESTERNI </a:t>
            </a:r>
            <a:r>
              <a:rPr kumimoji="0" lang="it-IT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DI</a:t>
            </a:r>
            <a:r>
              <a:rPr kumimoji="0" lang="it-IT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UN POLIGONO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0" y="771816"/>
            <a:ext cx="1828800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Teorema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166386" y="1177704"/>
            <a:ext cx="92554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b="1" dirty="0"/>
              <a:t>La somma degli angoli </a:t>
            </a:r>
            <a:r>
              <a:rPr lang="it-IT" b="1" dirty="0" smtClean="0"/>
              <a:t>esterni </a:t>
            </a:r>
            <a:r>
              <a:rPr lang="it-IT" b="1" dirty="0"/>
              <a:t>di un poligono è equivalente a </a:t>
            </a:r>
            <a:r>
              <a:rPr lang="it-IT" b="1" dirty="0" smtClean="0"/>
              <a:t>un angolo giro.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804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4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56" grpId="0" animBg="1"/>
      <p:bldP spid="57" grpId="0" animBg="1"/>
      <p:bldP spid="20" grpId="0"/>
      <p:bldP spid="2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riangolo rettangolo 34"/>
          <p:cNvSpPr/>
          <p:nvPr/>
        </p:nvSpPr>
        <p:spPr bwMode="auto">
          <a:xfrm>
            <a:off x="1383632" y="3755975"/>
            <a:ext cx="2646947" cy="2021305"/>
          </a:xfrm>
          <a:prstGeom prst="rtTriangle">
            <a:avLst/>
          </a:prstGeom>
          <a:solidFill>
            <a:srgbClr val="99CC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85740" name="Text Box 44"/>
          <p:cNvSpPr txBox="1">
            <a:spLocks noChangeArrowheads="1"/>
          </p:cNvSpPr>
          <p:nvPr/>
        </p:nvSpPr>
        <p:spPr bwMode="auto">
          <a:xfrm>
            <a:off x="3997325" y="5610906"/>
            <a:ext cx="341312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285741" name="Text Box 45"/>
          <p:cNvSpPr txBox="1">
            <a:spLocks noChangeArrowheads="1"/>
          </p:cNvSpPr>
          <p:nvPr/>
        </p:nvSpPr>
        <p:spPr bwMode="auto">
          <a:xfrm>
            <a:off x="1128544" y="5687569"/>
            <a:ext cx="339725" cy="3683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A</a:t>
            </a:r>
          </a:p>
        </p:txBody>
      </p:sp>
      <p:sp>
        <p:nvSpPr>
          <p:cNvPr id="285743" name="Text Box 47"/>
          <p:cNvSpPr txBox="1">
            <a:spLocks noChangeArrowheads="1"/>
          </p:cNvSpPr>
          <p:nvPr/>
        </p:nvSpPr>
        <p:spPr bwMode="auto">
          <a:xfrm>
            <a:off x="1179391" y="3431815"/>
            <a:ext cx="344487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C</a:t>
            </a:r>
          </a:p>
        </p:txBody>
      </p:sp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CRITERIO </a:t>
            </a:r>
            <a:r>
              <a:rPr lang="it-I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CONGRUENZA DEI </a:t>
            </a:r>
            <a:r>
              <a:rPr lang="it-I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TRIANGOLI RETTANGOLI</a:t>
            </a:r>
            <a:endParaRPr lang="it-IT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2364582" y="5558518"/>
            <a:ext cx="422275" cy="422275"/>
            <a:chOff x="1455" y="3332"/>
            <a:chExt cx="266" cy="266"/>
          </a:xfrm>
        </p:grpSpPr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1455" y="3332"/>
              <a:ext cx="266" cy="266"/>
              <a:chOff x="1455" y="3332"/>
              <a:chExt cx="266" cy="266"/>
            </a:xfrm>
          </p:grpSpPr>
          <p:sp>
            <p:nvSpPr>
              <p:cNvPr id="285712" name="Line 16"/>
              <p:cNvSpPr>
                <a:spLocks noChangeShapeType="1"/>
              </p:cNvSpPr>
              <p:nvPr/>
            </p:nvSpPr>
            <p:spPr bwMode="auto">
              <a:xfrm>
                <a:off x="1455" y="3404"/>
                <a:ext cx="266" cy="11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  <p:sp>
            <p:nvSpPr>
              <p:cNvPr id="285713" name="Line 17"/>
              <p:cNvSpPr>
                <a:spLocks noChangeShapeType="1"/>
              </p:cNvSpPr>
              <p:nvPr/>
            </p:nvSpPr>
            <p:spPr bwMode="auto">
              <a:xfrm rot="5400000" flipH="1" flipV="1">
                <a:off x="1463" y="3406"/>
                <a:ext cx="266" cy="11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</p:grpSp>
        <p:sp>
          <p:nvSpPr>
            <p:cNvPr id="285716" name="Line 20"/>
            <p:cNvSpPr>
              <a:spLocks noChangeShapeType="1"/>
            </p:cNvSpPr>
            <p:nvPr/>
          </p:nvSpPr>
          <p:spPr bwMode="auto">
            <a:xfrm>
              <a:off x="1455" y="3404"/>
              <a:ext cx="266" cy="11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1165226" y="4611574"/>
            <a:ext cx="466725" cy="214313"/>
            <a:chOff x="821" y="2836"/>
            <a:chExt cx="294" cy="135"/>
          </a:xfrm>
        </p:grpSpPr>
        <p:sp>
          <p:nvSpPr>
            <p:cNvPr id="285715" name="Line 19"/>
            <p:cNvSpPr>
              <a:spLocks noChangeShapeType="1"/>
            </p:cNvSpPr>
            <p:nvPr/>
          </p:nvSpPr>
          <p:spPr bwMode="auto">
            <a:xfrm>
              <a:off x="834" y="2836"/>
              <a:ext cx="281" cy="7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85717" name="Line 21"/>
            <p:cNvSpPr>
              <a:spLocks noChangeShapeType="1"/>
            </p:cNvSpPr>
            <p:nvPr/>
          </p:nvSpPr>
          <p:spPr bwMode="auto">
            <a:xfrm>
              <a:off x="821" y="2897"/>
              <a:ext cx="281" cy="7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0" y="2071544"/>
            <a:ext cx="9906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1600" u="sng" dirty="0" smtClean="0"/>
              <a:t>Dimostrazione</a:t>
            </a:r>
          </a:p>
          <a:p>
            <a:pPr>
              <a:spcBef>
                <a:spcPct val="50000"/>
              </a:spcBef>
            </a:pPr>
            <a:r>
              <a:rPr lang="it-IT" sz="1600" dirty="0" smtClean="0"/>
              <a:t>I due triangoli sono congruenti per il </a:t>
            </a:r>
            <a:r>
              <a:rPr lang="it-IT" sz="1600" dirty="0" err="1" smtClean="0"/>
              <a:t>I°</a:t>
            </a:r>
            <a:r>
              <a:rPr lang="it-IT" sz="1600" dirty="0" smtClean="0"/>
              <a:t> criterio di congruenza. </a:t>
            </a:r>
          </a:p>
          <a:p>
            <a:pPr>
              <a:spcBef>
                <a:spcPct val="50000"/>
              </a:spcBef>
            </a:pPr>
            <a:r>
              <a:rPr lang="it-IT" sz="1600" dirty="0" smtClean="0"/>
              <a:t>Infatti hanno due cateti congruenti e l’angolo compreso congruente (angolo retto). </a:t>
            </a:r>
            <a:endParaRPr lang="it-IT" sz="1600" dirty="0"/>
          </a:p>
        </p:txBody>
      </p:sp>
      <p:sp>
        <p:nvSpPr>
          <p:cNvPr id="50" name="Triangolo rettangolo 49"/>
          <p:cNvSpPr/>
          <p:nvPr/>
        </p:nvSpPr>
        <p:spPr bwMode="auto">
          <a:xfrm>
            <a:off x="5879432" y="3776024"/>
            <a:ext cx="2646947" cy="2021305"/>
          </a:xfrm>
          <a:prstGeom prst="rtTriangle">
            <a:avLst/>
          </a:prstGeom>
          <a:solidFill>
            <a:srgbClr val="99CC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51" name="Text Box 44"/>
          <p:cNvSpPr txBox="1">
            <a:spLocks noChangeArrowheads="1"/>
          </p:cNvSpPr>
          <p:nvPr/>
        </p:nvSpPr>
        <p:spPr bwMode="auto">
          <a:xfrm>
            <a:off x="8493125" y="5630955"/>
            <a:ext cx="40588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B’</a:t>
            </a:r>
            <a:endParaRPr lang="it-IT" dirty="0"/>
          </a:p>
        </p:txBody>
      </p:sp>
      <p:sp>
        <p:nvSpPr>
          <p:cNvPr id="52" name="Text Box 45"/>
          <p:cNvSpPr txBox="1">
            <a:spLocks noChangeArrowheads="1"/>
          </p:cNvSpPr>
          <p:nvPr/>
        </p:nvSpPr>
        <p:spPr bwMode="auto">
          <a:xfrm>
            <a:off x="5624344" y="5755746"/>
            <a:ext cx="404278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A’</a:t>
            </a:r>
            <a:endParaRPr lang="it-IT" dirty="0"/>
          </a:p>
        </p:txBody>
      </p:sp>
      <p:sp>
        <p:nvSpPr>
          <p:cNvPr id="53" name="Text Box 47"/>
          <p:cNvSpPr txBox="1">
            <a:spLocks noChangeArrowheads="1"/>
          </p:cNvSpPr>
          <p:nvPr/>
        </p:nvSpPr>
        <p:spPr bwMode="auto">
          <a:xfrm>
            <a:off x="5675191" y="3451864"/>
            <a:ext cx="409086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C’</a:t>
            </a:r>
            <a:endParaRPr lang="it-IT" dirty="0"/>
          </a:p>
        </p:txBody>
      </p: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6860382" y="5578567"/>
            <a:ext cx="422275" cy="422275"/>
            <a:chOff x="1455" y="3332"/>
            <a:chExt cx="266" cy="266"/>
          </a:xfrm>
        </p:grpSpPr>
        <p:grpSp>
          <p:nvGrpSpPr>
            <p:cNvPr id="6" name="Group 18"/>
            <p:cNvGrpSpPr>
              <a:grpSpLocks/>
            </p:cNvGrpSpPr>
            <p:nvPr/>
          </p:nvGrpSpPr>
          <p:grpSpPr bwMode="auto">
            <a:xfrm>
              <a:off x="1455" y="3332"/>
              <a:ext cx="266" cy="266"/>
              <a:chOff x="1455" y="3332"/>
              <a:chExt cx="266" cy="266"/>
            </a:xfrm>
          </p:grpSpPr>
          <p:sp>
            <p:nvSpPr>
              <p:cNvPr id="57" name="Line 16"/>
              <p:cNvSpPr>
                <a:spLocks noChangeShapeType="1"/>
              </p:cNvSpPr>
              <p:nvPr/>
            </p:nvSpPr>
            <p:spPr bwMode="auto">
              <a:xfrm>
                <a:off x="1455" y="3404"/>
                <a:ext cx="266" cy="11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  <p:sp>
            <p:nvSpPr>
              <p:cNvPr id="58" name="Line 17"/>
              <p:cNvSpPr>
                <a:spLocks noChangeShapeType="1"/>
              </p:cNvSpPr>
              <p:nvPr/>
            </p:nvSpPr>
            <p:spPr bwMode="auto">
              <a:xfrm rot="5400000" flipH="1" flipV="1">
                <a:off x="1463" y="3406"/>
                <a:ext cx="266" cy="11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</p:grpSp>
        <p:sp>
          <p:nvSpPr>
            <p:cNvPr id="56" name="Line 20"/>
            <p:cNvSpPr>
              <a:spLocks noChangeShapeType="1"/>
            </p:cNvSpPr>
            <p:nvPr/>
          </p:nvSpPr>
          <p:spPr bwMode="auto">
            <a:xfrm>
              <a:off x="1455" y="3404"/>
              <a:ext cx="266" cy="11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5661026" y="4631623"/>
            <a:ext cx="466725" cy="214313"/>
            <a:chOff x="821" y="2836"/>
            <a:chExt cx="294" cy="135"/>
          </a:xfrm>
        </p:grpSpPr>
        <p:sp>
          <p:nvSpPr>
            <p:cNvPr id="60" name="Line 19"/>
            <p:cNvSpPr>
              <a:spLocks noChangeShapeType="1"/>
            </p:cNvSpPr>
            <p:nvPr/>
          </p:nvSpPr>
          <p:spPr bwMode="auto">
            <a:xfrm>
              <a:off x="834" y="2836"/>
              <a:ext cx="281" cy="7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61" name="Line 21"/>
            <p:cNvSpPr>
              <a:spLocks noChangeShapeType="1"/>
            </p:cNvSpPr>
            <p:nvPr/>
          </p:nvSpPr>
          <p:spPr bwMode="auto">
            <a:xfrm>
              <a:off x="821" y="2897"/>
              <a:ext cx="281" cy="7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31" name="Rettangolo 30"/>
          <p:cNvSpPr/>
          <p:nvPr/>
        </p:nvSpPr>
        <p:spPr bwMode="auto">
          <a:xfrm>
            <a:off x="1381751" y="5378485"/>
            <a:ext cx="397043" cy="397043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2" name="Rettangolo 31"/>
          <p:cNvSpPr/>
          <p:nvPr/>
        </p:nvSpPr>
        <p:spPr bwMode="auto">
          <a:xfrm>
            <a:off x="5877551" y="5402297"/>
            <a:ext cx="397043" cy="397043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234711" y="736091"/>
            <a:ext cx="9360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000" b="1" dirty="0"/>
              <a:t>Due </a:t>
            </a:r>
            <a:r>
              <a:rPr lang="it-IT" sz="2000" b="1" dirty="0" smtClean="0"/>
              <a:t>triangoli rettangoli sono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congruenti </a:t>
            </a:r>
            <a:r>
              <a:rPr lang="it-IT" sz="2000" b="1" dirty="0" smtClean="0"/>
              <a:t>se hanno i cateti rispettivamente congruenti.</a:t>
            </a:r>
            <a:endParaRPr lang="it-IT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85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85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85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3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7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9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3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85740" grpId="0"/>
      <p:bldP spid="285741" grpId="0"/>
      <p:bldP spid="285743" grpId="0"/>
      <p:bldP spid="34" grpId="0"/>
      <p:bldP spid="50" grpId="0" animBg="1"/>
      <p:bldP spid="51" grpId="0"/>
      <p:bldP spid="52" grpId="0"/>
      <p:bldP spid="53" grpId="0"/>
      <p:bldP spid="31" grpId="0" animBg="1"/>
      <p:bldP spid="3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47241" y="135465"/>
            <a:ext cx="9005099" cy="347663"/>
          </a:xfrm>
        </p:spPr>
        <p:txBody>
          <a:bodyPr/>
          <a:lstStyle/>
          <a:p>
            <a:r>
              <a:rPr lang="it-I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CRITERIO </a:t>
            </a:r>
            <a:r>
              <a:rPr lang="it-I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CONGRUENZA DEI </a:t>
            </a:r>
            <a:r>
              <a:rPr lang="it-I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TRIANGOLI RETTANGOLI</a:t>
            </a:r>
            <a:endParaRPr lang="it-IT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234712" y="736091"/>
            <a:ext cx="936070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000" b="1" dirty="0" smtClean="0"/>
              <a:t>Due triangoli rettangoli sono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congruenti</a:t>
            </a:r>
            <a:r>
              <a:rPr lang="it-IT" sz="2000" b="1" dirty="0" smtClean="0"/>
              <a:t> se hanno un cateto e l’angolo acuto adiacente od opposto rispettivamente congruenti.</a:t>
            </a:r>
          </a:p>
        </p:txBody>
      </p:sp>
      <p:sp>
        <p:nvSpPr>
          <p:cNvPr id="23" name="Triangolo rettangolo 22"/>
          <p:cNvSpPr/>
          <p:nvPr/>
        </p:nvSpPr>
        <p:spPr bwMode="auto">
          <a:xfrm>
            <a:off x="1443792" y="3771079"/>
            <a:ext cx="2646947" cy="2021305"/>
          </a:xfrm>
          <a:prstGeom prst="rtTriangle">
            <a:avLst/>
          </a:prstGeom>
          <a:solidFill>
            <a:srgbClr val="99CC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4" name="Text Box 44"/>
          <p:cNvSpPr txBox="1">
            <a:spLocks noChangeArrowheads="1"/>
          </p:cNvSpPr>
          <p:nvPr/>
        </p:nvSpPr>
        <p:spPr bwMode="auto">
          <a:xfrm>
            <a:off x="4057485" y="5626010"/>
            <a:ext cx="341312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25" name="Text Box 45"/>
          <p:cNvSpPr txBox="1">
            <a:spLocks noChangeArrowheads="1"/>
          </p:cNvSpPr>
          <p:nvPr/>
        </p:nvSpPr>
        <p:spPr bwMode="auto">
          <a:xfrm>
            <a:off x="1188704" y="5702673"/>
            <a:ext cx="339725" cy="3683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A</a:t>
            </a:r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239551" y="3446919"/>
            <a:ext cx="344487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C</a:t>
            </a: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0" y="2074623"/>
            <a:ext cx="9906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1600" u="sng" dirty="0" smtClean="0"/>
              <a:t>Dimostrazione 1</a:t>
            </a:r>
          </a:p>
          <a:p>
            <a:pPr algn="just">
              <a:spcBef>
                <a:spcPct val="50000"/>
              </a:spcBef>
            </a:pPr>
            <a:r>
              <a:rPr lang="it-IT" sz="1600" dirty="0" smtClean="0"/>
              <a:t>La dimostrazione si effettua utilizzando il II criterio di congruenza dei triangoli.</a:t>
            </a:r>
          </a:p>
          <a:p>
            <a:pPr algn="just">
              <a:spcBef>
                <a:spcPct val="50000"/>
              </a:spcBef>
            </a:pPr>
            <a:endParaRPr lang="it-IT" sz="1600" i="1" dirty="0" smtClean="0">
              <a:solidFill>
                <a:srgbClr val="663300"/>
              </a:solidFill>
            </a:endParaRPr>
          </a:p>
        </p:txBody>
      </p:sp>
      <p:sp>
        <p:nvSpPr>
          <p:cNvPr id="28" name="Triangolo rettangolo 27"/>
          <p:cNvSpPr/>
          <p:nvPr/>
        </p:nvSpPr>
        <p:spPr bwMode="auto">
          <a:xfrm>
            <a:off x="5939592" y="3779096"/>
            <a:ext cx="2646947" cy="2021305"/>
          </a:xfrm>
          <a:prstGeom prst="rtTriangle">
            <a:avLst/>
          </a:prstGeom>
          <a:solidFill>
            <a:srgbClr val="99CC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9" name="Text Box 44"/>
          <p:cNvSpPr txBox="1">
            <a:spLocks noChangeArrowheads="1"/>
          </p:cNvSpPr>
          <p:nvPr/>
        </p:nvSpPr>
        <p:spPr bwMode="auto">
          <a:xfrm>
            <a:off x="8553285" y="5634027"/>
            <a:ext cx="40588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B’</a:t>
            </a:r>
            <a:endParaRPr lang="it-IT" dirty="0"/>
          </a:p>
        </p:txBody>
      </p:sp>
      <p:sp>
        <p:nvSpPr>
          <p:cNvPr id="30" name="Text Box 45"/>
          <p:cNvSpPr txBox="1">
            <a:spLocks noChangeArrowheads="1"/>
          </p:cNvSpPr>
          <p:nvPr/>
        </p:nvSpPr>
        <p:spPr bwMode="auto">
          <a:xfrm>
            <a:off x="5600280" y="5674594"/>
            <a:ext cx="404278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A’</a:t>
            </a:r>
            <a:endParaRPr lang="it-IT" dirty="0"/>
          </a:p>
        </p:txBody>
      </p:sp>
      <p:sp>
        <p:nvSpPr>
          <p:cNvPr id="31" name="Text Box 47"/>
          <p:cNvSpPr txBox="1">
            <a:spLocks noChangeArrowheads="1"/>
          </p:cNvSpPr>
          <p:nvPr/>
        </p:nvSpPr>
        <p:spPr bwMode="auto">
          <a:xfrm>
            <a:off x="5735351" y="3454936"/>
            <a:ext cx="409086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C’</a:t>
            </a:r>
            <a:endParaRPr lang="it-IT" dirty="0"/>
          </a:p>
        </p:txBody>
      </p:sp>
      <p:sp>
        <p:nvSpPr>
          <p:cNvPr id="32" name="Freeform 23"/>
          <p:cNvSpPr>
            <a:spLocks/>
          </p:cNvSpPr>
          <p:nvPr/>
        </p:nvSpPr>
        <p:spPr bwMode="auto">
          <a:xfrm rot="15282801">
            <a:off x="3388925" y="5266641"/>
            <a:ext cx="581198" cy="646000"/>
          </a:xfrm>
          <a:custGeom>
            <a:avLst/>
            <a:gdLst>
              <a:gd name="connsiteX0" fmla="*/ 0 w 10330"/>
              <a:gd name="connsiteY0" fmla="*/ 10000 h 10000"/>
              <a:gd name="connsiteX1" fmla="*/ 1978 w 10330"/>
              <a:gd name="connsiteY1" fmla="*/ 0 h 10000"/>
              <a:gd name="connsiteX2" fmla="*/ 4527 w 10330"/>
              <a:gd name="connsiteY2" fmla="*/ 638 h 10000"/>
              <a:gd name="connsiteX3" fmla="*/ 6176 w 10330"/>
              <a:gd name="connsiteY3" fmla="*/ 1608 h 10000"/>
              <a:gd name="connsiteX4" fmla="*/ 7451 w 10330"/>
              <a:gd name="connsiteY4" fmla="*/ 2671 h 10000"/>
              <a:gd name="connsiteX5" fmla="*/ 8484 w 10330"/>
              <a:gd name="connsiteY5" fmla="*/ 3948 h 10000"/>
              <a:gd name="connsiteX6" fmla="*/ 9165 w 10330"/>
              <a:gd name="connsiteY6" fmla="*/ 5154 h 10000"/>
              <a:gd name="connsiteX7" fmla="*/ 9692 w 10330"/>
              <a:gd name="connsiteY7" fmla="*/ 6501 h 10000"/>
              <a:gd name="connsiteX8" fmla="*/ 10330 w 10330"/>
              <a:gd name="connsiteY8" fmla="*/ 10000 h 10000"/>
              <a:gd name="connsiteX9" fmla="*/ 0 w 10330"/>
              <a:gd name="connsiteY9" fmla="*/ 10000 h 10000"/>
              <a:gd name="connsiteX0" fmla="*/ 0 w 10330"/>
              <a:gd name="connsiteY0" fmla="*/ 9858 h 9858"/>
              <a:gd name="connsiteX1" fmla="*/ 33 w 10330"/>
              <a:gd name="connsiteY1" fmla="*/ 0 h 9858"/>
              <a:gd name="connsiteX2" fmla="*/ 4527 w 10330"/>
              <a:gd name="connsiteY2" fmla="*/ 496 h 9858"/>
              <a:gd name="connsiteX3" fmla="*/ 6176 w 10330"/>
              <a:gd name="connsiteY3" fmla="*/ 1466 h 9858"/>
              <a:gd name="connsiteX4" fmla="*/ 7451 w 10330"/>
              <a:gd name="connsiteY4" fmla="*/ 2529 h 9858"/>
              <a:gd name="connsiteX5" fmla="*/ 8484 w 10330"/>
              <a:gd name="connsiteY5" fmla="*/ 3806 h 9858"/>
              <a:gd name="connsiteX6" fmla="*/ 9165 w 10330"/>
              <a:gd name="connsiteY6" fmla="*/ 5012 h 9858"/>
              <a:gd name="connsiteX7" fmla="*/ 9692 w 10330"/>
              <a:gd name="connsiteY7" fmla="*/ 6359 h 9858"/>
              <a:gd name="connsiteX8" fmla="*/ 10330 w 10330"/>
              <a:gd name="connsiteY8" fmla="*/ 9858 h 9858"/>
              <a:gd name="connsiteX9" fmla="*/ 0 w 10330"/>
              <a:gd name="connsiteY9" fmla="*/ 9858 h 9858"/>
              <a:gd name="connsiteX0" fmla="*/ 0 w 10000"/>
              <a:gd name="connsiteY0" fmla="*/ 10000 h 10000"/>
              <a:gd name="connsiteX1" fmla="*/ 32 w 10000"/>
              <a:gd name="connsiteY1" fmla="*/ 0 h 10000"/>
              <a:gd name="connsiteX2" fmla="*/ 4382 w 10000"/>
              <a:gd name="connsiteY2" fmla="*/ 503 h 10000"/>
              <a:gd name="connsiteX3" fmla="*/ 5979 w 10000"/>
              <a:gd name="connsiteY3" fmla="*/ 1487 h 10000"/>
              <a:gd name="connsiteX4" fmla="*/ 7213 w 10000"/>
              <a:gd name="connsiteY4" fmla="*/ 2565 h 10000"/>
              <a:gd name="connsiteX5" fmla="*/ 8213 w 10000"/>
              <a:gd name="connsiteY5" fmla="*/ 3861 h 10000"/>
              <a:gd name="connsiteX6" fmla="*/ 8872 w 10000"/>
              <a:gd name="connsiteY6" fmla="*/ 5084 h 10000"/>
              <a:gd name="connsiteX7" fmla="*/ 9382 w 10000"/>
              <a:gd name="connsiteY7" fmla="*/ 6451 h 10000"/>
              <a:gd name="connsiteX8" fmla="*/ 10000 w 10000"/>
              <a:gd name="connsiteY8" fmla="*/ 10000 h 10000"/>
              <a:gd name="connsiteX9" fmla="*/ 0 w 10000"/>
              <a:gd name="connsiteY9" fmla="*/ 10000 h 10000"/>
              <a:gd name="connsiteX0" fmla="*/ 0 w 10000"/>
              <a:gd name="connsiteY0" fmla="*/ 10000 h 10000"/>
              <a:gd name="connsiteX1" fmla="*/ 32 w 10000"/>
              <a:gd name="connsiteY1" fmla="*/ 0 h 10000"/>
              <a:gd name="connsiteX2" fmla="*/ 4382 w 10000"/>
              <a:gd name="connsiteY2" fmla="*/ 503 h 10000"/>
              <a:gd name="connsiteX3" fmla="*/ 5979 w 10000"/>
              <a:gd name="connsiteY3" fmla="*/ 1487 h 10000"/>
              <a:gd name="connsiteX4" fmla="*/ 7213 w 10000"/>
              <a:gd name="connsiteY4" fmla="*/ 2565 h 10000"/>
              <a:gd name="connsiteX5" fmla="*/ 8213 w 10000"/>
              <a:gd name="connsiteY5" fmla="*/ 3861 h 10000"/>
              <a:gd name="connsiteX6" fmla="*/ 8872 w 10000"/>
              <a:gd name="connsiteY6" fmla="*/ 5084 h 10000"/>
              <a:gd name="connsiteX7" fmla="*/ 9382 w 10000"/>
              <a:gd name="connsiteY7" fmla="*/ 6451 h 10000"/>
              <a:gd name="connsiteX8" fmla="*/ 10000 w 10000"/>
              <a:gd name="connsiteY8" fmla="*/ 10000 h 10000"/>
              <a:gd name="connsiteX9" fmla="*/ 0 w 10000"/>
              <a:gd name="connsiteY9" fmla="*/ 10000 h 10000"/>
              <a:gd name="connsiteX0" fmla="*/ 0 w 9496"/>
              <a:gd name="connsiteY0" fmla="*/ 10000 h 10000"/>
              <a:gd name="connsiteX1" fmla="*/ 32 w 9496"/>
              <a:gd name="connsiteY1" fmla="*/ 0 h 10000"/>
              <a:gd name="connsiteX2" fmla="*/ 4382 w 9496"/>
              <a:gd name="connsiteY2" fmla="*/ 503 h 10000"/>
              <a:gd name="connsiteX3" fmla="*/ 5979 w 9496"/>
              <a:gd name="connsiteY3" fmla="*/ 1487 h 10000"/>
              <a:gd name="connsiteX4" fmla="*/ 7213 w 9496"/>
              <a:gd name="connsiteY4" fmla="*/ 2565 h 10000"/>
              <a:gd name="connsiteX5" fmla="*/ 8213 w 9496"/>
              <a:gd name="connsiteY5" fmla="*/ 3861 h 10000"/>
              <a:gd name="connsiteX6" fmla="*/ 8872 w 9496"/>
              <a:gd name="connsiteY6" fmla="*/ 5084 h 10000"/>
              <a:gd name="connsiteX7" fmla="*/ 9382 w 9496"/>
              <a:gd name="connsiteY7" fmla="*/ 6451 h 10000"/>
              <a:gd name="connsiteX8" fmla="*/ 9496 w 9496"/>
              <a:gd name="connsiteY8" fmla="*/ 6457 h 10000"/>
              <a:gd name="connsiteX9" fmla="*/ 0 w 9496"/>
              <a:gd name="connsiteY9" fmla="*/ 10000 h 10000"/>
              <a:gd name="connsiteX0" fmla="*/ 0 w 9880"/>
              <a:gd name="connsiteY0" fmla="*/ 10000 h 11075"/>
              <a:gd name="connsiteX1" fmla="*/ 34 w 9880"/>
              <a:gd name="connsiteY1" fmla="*/ 0 h 11075"/>
              <a:gd name="connsiteX2" fmla="*/ 4615 w 9880"/>
              <a:gd name="connsiteY2" fmla="*/ 503 h 11075"/>
              <a:gd name="connsiteX3" fmla="*/ 6296 w 9880"/>
              <a:gd name="connsiteY3" fmla="*/ 1487 h 11075"/>
              <a:gd name="connsiteX4" fmla="*/ 7596 w 9880"/>
              <a:gd name="connsiteY4" fmla="*/ 2565 h 11075"/>
              <a:gd name="connsiteX5" fmla="*/ 8649 w 9880"/>
              <a:gd name="connsiteY5" fmla="*/ 3861 h 11075"/>
              <a:gd name="connsiteX6" fmla="*/ 9343 w 9880"/>
              <a:gd name="connsiteY6" fmla="*/ 5084 h 11075"/>
              <a:gd name="connsiteX7" fmla="*/ 9880 w 9880"/>
              <a:gd name="connsiteY7" fmla="*/ 6451 h 11075"/>
              <a:gd name="connsiteX8" fmla="*/ 0 w 9880"/>
              <a:gd name="connsiteY8" fmla="*/ 10000 h 11075"/>
              <a:gd name="connsiteX0" fmla="*/ 0 w 9456"/>
              <a:gd name="connsiteY0" fmla="*/ 9029 h 9029"/>
              <a:gd name="connsiteX1" fmla="*/ 34 w 9456"/>
              <a:gd name="connsiteY1" fmla="*/ 0 h 9029"/>
              <a:gd name="connsiteX2" fmla="*/ 4671 w 9456"/>
              <a:gd name="connsiteY2" fmla="*/ 454 h 9029"/>
              <a:gd name="connsiteX3" fmla="*/ 6372 w 9456"/>
              <a:gd name="connsiteY3" fmla="*/ 1343 h 9029"/>
              <a:gd name="connsiteX4" fmla="*/ 7688 w 9456"/>
              <a:gd name="connsiteY4" fmla="*/ 2316 h 9029"/>
              <a:gd name="connsiteX5" fmla="*/ 8754 w 9456"/>
              <a:gd name="connsiteY5" fmla="*/ 3486 h 9029"/>
              <a:gd name="connsiteX6" fmla="*/ 9456 w 9456"/>
              <a:gd name="connsiteY6" fmla="*/ 4591 h 9029"/>
              <a:gd name="connsiteX7" fmla="*/ 0 w 9456"/>
              <a:gd name="connsiteY7" fmla="*/ 9029 h 9029"/>
              <a:gd name="connsiteX0" fmla="*/ 0 w 10000"/>
              <a:gd name="connsiteY0" fmla="*/ 10000 h 10000"/>
              <a:gd name="connsiteX1" fmla="*/ 36 w 10000"/>
              <a:gd name="connsiteY1" fmla="*/ 0 h 10000"/>
              <a:gd name="connsiteX2" fmla="*/ 4940 w 10000"/>
              <a:gd name="connsiteY2" fmla="*/ 503 h 10000"/>
              <a:gd name="connsiteX3" fmla="*/ 6739 w 10000"/>
              <a:gd name="connsiteY3" fmla="*/ 1487 h 10000"/>
              <a:gd name="connsiteX4" fmla="*/ 8130 w 10000"/>
              <a:gd name="connsiteY4" fmla="*/ 2565 h 10000"/>
              <a:gd name="connsiteX5" fmla="*/ 8106 w 10000"/>
              <a:gd name="connsiteY5" fmla="*/ 2523 h 10000"/>
              <a:gd name="connsiteX6" fmla="*/ 10000 w 10000"/>
              <a:gd name="connsiteY6" fmla="*/ 5085 h 10000"/>
              <a:gd name="connsiteX7" fmla="*/ 0 w 10000"/>
              <a:gd name="connsiteY7" fmla="*/ 10000 h 10000"/>
              <a:gd name="connsiteX0" fmla="*/ 0 w 8780"/>
              <a:gd name="connsiteY0" fmla="*/ 10000 h 10000"/>
              <a:gd name="connsiteX1" fmla="*/ 36 w 8780"/>
              <a:gd name="connsiteY1" fmla="*/ 0 h 10000"/>
              <a:gd name="connsiteX2" fmla="*/ 4940 w 8780"/>
              <a:gd name="connsiteY2" fmla="*/ 503 h 10000"/>
              <a:gd name="connsiteX3" fmla="*/ 6739 w 8780"/>
              <a:gd name="connsiteY3" fmla="*/ 1487 h 10000"/>
              <a:gd name="connsiteX4" fmla="*/ 8130 w 8780"/>
              <a:gd name="connsiteY4" fmla="*/ 2565 h 10000"/>
              <a:gd name="connsiteX5" fmla="*/ 8106 w 8780"/>
              <a:gd name="connsiteY5" fmla="*/ 2523 h 10000"/>
              <a:gd name="connsiteX6" fmla="*/ 8780 w 8780"/>
              <a:gd name="connsiteY6" fmla="*/ 3301 h 10000"/>
              <a:gd name="connsiteX7" fmla="*/ 0 w 8780"/>
              <a:gd name="connsiteY7" fmla="*/ 10000 h 10000"/>
              <a:gd name="connsiteX0" fmla="*/ 0 w 10000"/>
              <a:gd name="connsiteY0" fmla="*/ 9724 h 9724"/>
              <a:gd name="connsiteX1" fmla="*/ 3056 w 10000"/>
              <a:gd name="connsiteY1" fmla="*/ 0 h 9724"/>
              <a:gd name="connsiteX2" fmla="*/ 5626 w 10000"/>
              <a:gd name="connsiteY2" fmla="*/ 227 h 9724"/>
              <a:gd name="connsiteX3" fmla="*/ 7675 w 10000"/>
              <a:gd name="connsiteY3" fmla="*/ 1211 h 9724"/>
              <a:gd name="connsiteX4" fmla="*/ 9260 w 10000"/>
              <a:gd name="connsiteY4" fmla="*/ 2289 h 9724"/>
              <a:gd name="connsiteX5" fmla="*/ 9232 w 10000"/>
              <a:gd name="connsiteY5" fmla="*/ 2247 h 9724"/>
              <a:gd name="connsiteX6" fmla="*/ 10000 w 10000"/>
              <a:gd name="connsiteY6" fmla="*/ 3025 h 9724"/>
              <a:gd name="connsiteX7" fmla="*/ 0 w 10000"/>
              <a:gd name="connsiteY7" fmla="*/ 9724 h 9724"/>
              <a:gd name="connsiteX0" fmla="*/ 0 w 10000"/>
              <a:gd name="connsiteY0" fmla="*/ 10915 h 10915"/>
              <a:gd name="connsiteX1" fmla="*/ 3056 w 10000"/>
              <a:gd name="connsiteY1" fmla="*/ 915 h 10915"/>
              <a:gd name="connsiteX2" fmla="*/ 5626 w 10000"/>
              <a:gd name="connsiteY2" fmla="*/ 1148 h 10915"/>
              <a:gd name="connsiteX3" fmla="*/ 7675 w 10000"/>
              <a:gd name="connsiteY3" fmla="*/ 2160 h 10915"/>
              <a:gd name="connsiteX4" fmla="*/ 9260 w 10000"/>
              <a:gd name="connsiteY4" fmla="*/ 3269 h 10915"/>
              <a:gd name="connsiteX5" fmla="*/ 9232 w 10000"/>
              <a:gd name="connsiteY5" fmla="*/ 3226 h 10915"/>
              <a:gd name="connsiteX6" fmla="*/ 10000 w 10000"/>
              <a:gd name="connsiteY6" fmla="*/ 4026 h 10915"/>
              <a:gd name="connsiteX7" fmla="*/ 0 w 10000"/>
              <a:gd name="connsiteY7" fmla="*/ 10915 h 10915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36 h 10036"/>
              <a:gd name="connsiteX1" fmla="*/ 3056 w 10000"/>
              <a:gd name="connsiteY1" fmla="*/ 36 h 10036"/>
              <a:gd name="connsiteX2" fmla="*/ 5626 w 10000"/>
              <a:gd name="connsiteY2" fmla="*/ 269 h 10036"/>
              <a:gd name="connsiteX3" fmla="*/ 7675 w 10000"/>
              <a:gd name="connsiteY3" fmla="*/ 1281 h 10036"/>
              <a:gd name="connsiteX4" fmla="*/ 9260 w 10000"/>
              <a:gd name="connsiteY4" fmla="*/ 2390 h 10036"/>
              <a:gd name="connsiteX5" fmla="*/ 9232 w 10000"/>
              <a:gd name="connsiteY5" fmla="*/ 2347 h 10036"/>
              <a:gd name="connsiteX6" fmla="*/ 10000 w 10000"/>
              <a:gd name="connsiteY6" fmla="*/ 3147 h 10036"/>
              <a:gd name="connsiteX7" fmla="*/ 0 w 10000"/>
              <a:gd name="connsiteY7" fmla="*/ 10036 h 10036"/>
              <a:gd name="connsiteX0" fmla="*/ 0 w 10000"/>
              <a:gd name="connsiteY0" fmla="*/ 10036 h 10036"/>
              <a:gd name="connsiteX1" fmla="*/ 3056 w 10000"/>
              <a:gd name="connsiteY1" fmla="*/ 36 h 10036"/>
              <a:gd name="connsiteX2" fmla="*/ 5626 w 10000"/>
              <a:gd name="connsiteY2" fmla="*/ 269 h 10036"/>
              <a:gd name="connsiteX3" fmla="*/ 7675 w 10000"/>
              <a:gd name="connsiteY3" fmla="*/ 1281 h 10036"/>
              <a:gd name="connsiteX4" fmla="*/ 9260 w 10000"/>
              <a:gd name="connsiteY4" fmla="*/ 2390 h 10036"/>
              <a:gd name="connsiteX5" fmla="*/ 9232 w 10000"/>
              <a:gd name="connsiteY5" fmla="*/ 2347 h 10036"/>
              <a:gd name="connsiteX6" fmla="*/ 10000 w 10000"/>
              <a:gd name="connsiteY6" fmla="*/ 3147 h 10036"/>
              <a:gd name="connsiteX7" fmla="*/ 0 w 10000"/>
              <a:gd name="connsiteY7" fmla="*/ 10036 h 10036"/>
              <a:gd name="connsiteX0" fmla="*/ 0 w 10000"/>
              <a:gd name="connsiteY0" fmla="*/ 10036 h 10036"/>
              <a:gd name="connsiteX1" fmla="*/ 3056 w 10000"/>
              <a:gd name="connsiteY1" fmla="*/ 36 h 10036"/>
              <a:gd name="connsiteX2" fmla="*/ 5626 w 10000"/>
              <a:gd name="connsiteY2" fmla="*/ 269 h 10036"/>
              <a:gd name="connsiteX3" fmla="*/ 7675 w 10000"/>
              <a:gd name="connsiteY3" fmla="*/ 1281 h 10036"/>
              <a:gd name="connsiteX4" fmla="*/ 9260 w 10000"/>
              <a:gd name="connsiteY4" fmla="*/ 2390 h 10036"/>
              <a:gd name="connsiteX5" fmla="*/ 9232 w 10000"/>
              <a:gd name="connsiteY5" fmla="*/ 2347 h 10036"/>
              <a:gd name="connsiteX6" fmla="*/ 10000 w 10000"/>
              <a:gd name="connsiteY6" fmla="*/ 3147 h 10036"/>
              <a:gd name="connsiteX7" fmla="*/ 0 w 10000"/>
              <a:gd name="connsiteY7" fmla="*/ 10036 h 1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0" h="10036">
                <a:moveTo>
                  <a:pt x="0" y="10036"/>
                </a:moveTo>
                <a:cubicBezTo>
                  <a:pt x="3077" y="0"/>
                  <a:pt x="2070" y="3301"/>
                  <a:pt x="3056" y="36"/>
                </a:cubicBezTo>
                <a:cubicBezTo>
                  <a:pt x="3436" y="151"/>
                  <a:pt x="3765" y="96"/>
                  <a:pt x="5626" y="269"/>
                </a:cubicBezTo>
                <a:lnTo>
                  <a:pt x="7675" y="1281"/>
                </a:lnTo>
                <a:lnTo>
                  <a:pt x="9260" y="2390"/>
                </a:lnTo>
                <a:cubicBezTo>
                  <a:pt x="9251" y="2376"/>
                  <a:pt x="9241" y="2361"/>
                  <a:pt x="9232" y="2347"/>
                </a:cubicBezTo>
                <a:lnTo>
                  <a:pt x="10000" y="3147"/>
                </a:lnTo>
                <a:lnTo>
                  <a:pt x="0" y="10036"/>
                </a:lnTo>
                <a:close/>
              </a:path>
            </a:pathLst>
          </a:custGeom>
          <a:solidFill>
            <a:srgbClr val="FFFF0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34" name="Freeform 23"/>
          <p:cNvSpPr>
            <a:spLocks/>
          </p:cNvSpPr>
          <p:nvPr/>
        </p:nvSpPr>
        <p:spPr bwMode="auto">
          <a:xfrm rot="15282801">
            <a:off x="7882218" y="5273648"/>
            <a:ext cx="581198" cy="646000"/>
          </a:xfrm>
          <a:custGeom>
            <a:avLst/>
            <a:gdLst>
              <a:gd name="connsiteX0" fmla="*/ 0 w 10330"/>
              <a:gd name="connsiteY0" fmla="*/ 10000 h 10000"/>
              <a:gd name="connsiteX1" fmla="*/ 1978 w 10330"/>
              <a:gd name="connsiteY1" fmla="*/ 0 h 10000"/>
              <a:gd name="connsiteX2" fmla="*/ 4527 w 10330"/>
              <a:gd name="connsiteY2" fmla="*/ 638 h 10000"/>
              <a:gd name="connsiteX3" fmla="*/ 6176 w 10330"/>
              <a:gd name="connsiteY3" fmla="*/ 1608 h 10000"/>
              <a:gd name="connsiteX4" fmla="*/ 7451 w 10330"/>
              <a:gd name="connsiteY4" fmla="*/ 2671 h 10000"/>
              <a:gd name="connsiteX5" fmla="*/ 8484 w 10330"/>
              <a:gd name="connsiteY5" fmla="*/ 3948 h 10000"/>
              <a:gd name="connsiteX6" fmla="*/ 9165 w 10330"/>
              <a:gd name="connsiteY6" fmla="*/ 5154 h 10000"/>
              <a:gd name="connsiteX7" fmla="*/ 9692 w 10330"/>
              <a:gd name="connsiteY7" fmla="*/ 6501 h 10000"/>
              <a:gd name="connsiteX8" fmla="*/ 10330 w 10330"/>
              <a:gd name="connsiteY8" fmla="*/ 10000 h 10000"/>
              <a:gd name="connsiteX9" fmla="*/ 0 w 10330"/>
              <a:gd name="connsiteY9" fmla="*/ 10000 h 10000"/>
              <a:gd name="connsiteX0" fmla="*/ 0 w 10330"/>
              <a:gd name="connsiteY0" fmla="*/ 9858 h 9858"/>
              <a:gd name="connsiteX1" fmla="*/ 33 w 10330"/>
              <a:gd name="connsiteY1" fmla="*/ 0 h 9858"/>
              <a:gd name="connsiteX2" fmla="*/ 4527 w 10330"/>
              <a:gd name="connsiteY2" fmla="*/ 496 h 9858"/>
              <a:gd name="connsiteX3" fmla="*/ 6176 w 10330"/>
              <a:gd name="connsiteY3" fmla="*/ 1466 h 9858"/>
              <a:gd name="connsiteX4" fmla="*/ 7451 w 10330"/>
              <a:gd name="connsiteY4" fmla="*/ 2529 h 9858"/>
              <a:gd name="connsiteX5" fmla="*/ 8484 w 10330"/>
              <a:gd name="connsiteY5" fmla="*/ 3806 h 9858"/>
              <a:gd name="connsiteX6" fmla="*/ 9165 w 10330"/>
              <a:gd name="connsiteY6" fmla="*/ 5012 h 9858"/>
              <a:gd name="connsiteX7" fmla="*/ 9692 w 10330"/>
              <a:gd name="connsiteY7" fmla="*/ 6359 h 9858"/>
              <a:gd name="connsiteX8" fmla="*/ 10330 w 10330"/>
              <a:gd name="connsiteY8" fmla="*/ 9858 h 9858"/>
              <a:gd name="connsiteX9" fmla="*/ 0 w 10330"/>
              <a:gd name="connsiteY9" fmla="*/ 9858 h 9858"/>
              <a:gd name="connsiteX0" fmla="*/ 0 w 10000"/>
              <a:gd name="connsiteY0" fmla="*/ 10000 h 10000"/>
              <a:gd name="connsiteX1" fmla="*/ 32 w 10000"/>
              <a:gd name="connsiteY1" fmla="*/ 0 h 10000"/>
              <a:gd name="connsiteX2" fmla="*/ 4382 w 10000"/>
              <a:gd name="connsiteY2" fmla="*/ 503 h 10000"/>
              <a:gd name="connsiteX3" fmla="*/ 5979 w 10000"/>
              <a:gd name="connsiteY3" fmla="*/ 1487 h 10000"/>
              <a:gd name="connsiteX4" fmla="*/ 7213 w 10000"/>
              <a:gd name="connsiteY4" fmla="*/ 2565 h 10000"/>
              <a:gd name="connsiteX5" fmla="*/ 8213 w 10000"/>
              <a:gd name="connsiteY5" fmla="*/ 3861 h 10000"/>
              <a:gd name="connsiteX6" fmla="*/ 8872 w 10000"/>
              <a:gd name="connsiteY6" fmla="*/ 5084 h 10000"/>
              <a:gd name="connsiteX7" fmla="*/ 9382 w 10000"/>
              <a:gd name="connsiteY7" fmla="*/ 6451 h 10000"/>
              <a:gd name="connsiteX8" fmla="*/ 10000 w 10000"/>
              <a:gd name="connsiteY8" fmla="*/ 10000 h 10000"/>
              <a:gd name="connsiteX9" fmla="*/ 0 w 10000"/>
              <a:gd name="connsiteY9" fmla="*/ 10000 h 10000"/>
              <a:gd name="connsiteX0" fmla="*/ 0 w 10000"/>
              <a:gd name="connsiteY0" fmla="*/ 10000 h 10000"/>
              <a:gd name="connsiteX1" fmla="*/ 32 w 10000"/>
              <a:gd name="connsiteY1" fmla="*/ 0 h 10000"/>
              <a:gd name="connsiteX2" fmla="*/ 4382 w 10000"/>
              <a:gd name="connsiteY2" fmla="*/ 503 h 10000"/>
              <a:gd name="connsiteX3" fmla="*/ 5979 w 10000"/>
              <a:gd name="connsiteY3" fmla="*/ 1487 h 10000"/>
              <a:gd name="connsiteX4" fmla="*/ 7213 w 10000"/>
              <a:gd name="connsiteY4" fmla="*/ 2565 h 10000"/>
              <a:gd name="connsiteX5" fmla="*/ 8213 w 10000"/>
              <a:gd name="connsiteY5" fmla="*/ 3861 h 10000"/>
              <a:gd name="connsiteX6" fmla="*/ 8872 w 10000"/>
              <a:gd name="connsiteY6" fmla="*/ 5084 h 10000"/>
              <a:gd name="connsiteX7" fmla="*/ 9382 w 10000"/>
              <a:gd name="connsiteY7" fmla="*/ 6451 h 10000"/>
              <a:gd name="connsiteX8" fmla="*/ 10000 w 10000"/>
              <a:gd name="connsiteY8" fmla="*/ 10000 h 10000"/>
              <a:gd name="connsiteX9" fmla="*/ 0 w 10000"/>
              <a:gd name="connsiteY9" fmla="*/ 10000 h 10000"/>
              <a:gd name="connsiteX0" fmla="*/ 0 w 9496"/>
              <a:gd name="connsiteY0" fmla="*/ 10000 h 10000"/>
              <a:gd name="connsiteX1" fmla="*/ 32 w 9496"/>
              <a:gd name="connsiteY1" fmla="*/ 0 h 10000"/>
              <a:gd name="connsiteX2" fmla="*/ 4382 w 9496"/>
              <a:gd name="connsiteY2" fmla="*/ 503 h 10000"/>
              <a:gd name="connsiteX3" fmla="*/ 5979 w 9496"/>
              <a:gd name="connsiteY3" fmla="*/ 1487 h 10000"/>
              <a:gd name="connsiteX4" fmla="*/ 7213 w 9496"/>
              <a:gd name="connsiteY4" fmla="*/ 2565 h 10000"/>
              <a:gd name="connsiteX5" fmla="*/ 8213 w 9496"/>
              <a:gd name="connsiteY5" fmla="*/ 3861 h 10000"/>
              <a:gd name="connsiteX6" fmla="*/ 8872 w 9496"/>
              <a:gd name="connsiteY6" fmla="*/ 5084 h 10000"/>
              <a:gd name="connsiteX7" fmla="*/ 9382 w 9496"/>
              <a:gd name="connsiteY7" fmla="*/ 6451 h 10000"/>
              <a:gd name="connsiteX8" fmla="*/ 9496 w 9496"/>
              <a:gd name="connsiteY8" fmla="*/ 6457 h 10000"/>
              <a:gd name="connsiteX9" fmla="*/ 0 w 9496"/>
              <a:gd name="connsiteY9" fmla="*/ 10000 h 10000"/>
              <a:gd name="connsiteX0" fmla="*/ 0 w 9880"/>
              <a:gd name="connsiteY0" fmla="*/ 10000 h 11075"/>
              <a:gd name="connsiteX1" fmla="*/ 34 w 9880"/>
              <a:gd name="connsiteY1" fmla="*/ 0 h 11075"/>
              <a:gd name="connsiteX2" fmla="*/ 4615 w 9880"/>
              <a:gd name="connsiteY2" fmla="*/ 503 h 11075"/>
              <a:gd name="connsiteX3" fmla="*/ 6296 w 9880"/>
              <a:gd name="connsiteY3" fmla="*/ 1487 h 11075"/>
              <a:gd name="connsiteX4" fmla="*/ 7596 w 9880"/>
              <a:gd name="connsiteY4" fmla="*/ 2565 h 11075"/>
              <a:gd name="connsiteX5" fmla="*/ 8649 w 9880"/>
              <a:gd name="connsiteY5" fmla="*/ 3861 h 11075"/>
              <a:gd name="connsiteX6" fmla="*/ 9343 w 9880"/>
              <a:gd name="connsiteY6" fmla="*/ 5084 h 11075"/>
              <a:gd name="connsiteX7" fmla="*/ 9880 w 9880"/>
              <a:gd name="connsiteY7" fmla="*/ 6451 h 11075"/>
              <a:gd name="connsiteX8" fmla="*/ 0 w 9880"/>
              <a:gd name="connsiteY8" fmla="*/ 10000 h 11075"/>
              <a:gd name="connsiteX0" fmla="*/ 0 w 9456"/>
              <a:gd name="connsiteY0" fmla="*/ 9029 h 9029"/>
              <a:gd name="connsiteX1" fmla="*/ 34 w 9456"/>
              <a:gd name="connsiteY1" fmla="*/ 0 h 9029"/>
              <a:gd name="connsiteX2" fmla="*/ 4671 w 9456"/>
              <a:gd name="connsiteY2" fmla="*/ 454 h 9029"/>
              <a:gd name="connsiteX3" fmla="*/ 6372 w 9456"/>
              <a:gd name="connsiteY3" fmla="*/ 1343 h 9029"/>
              <a:gd name="connsiteX4" fmla="*/ 7688 w 9456"/>
              <a:gd name="connsiteY4" fmla="*/ 2316 h 9029"/>
              <a:gd name="connsiteX5" fmla="*/ 8754 w 9456"/>
              <a:gd name="connsiteY5" fmla="*/ 3486 h 9029"/>
              <a:gd name="connsiteX6" fmla="*/ 9456 w 9456"/>
              <a:gd name="connsiteY6" fmla="*/ 4591 h 9029"/>
              <a:gd name="connsiteX7" fmla="*/ 0 w 9456"/>
              <a:gd name="connsiteY7" fmla="*/ 9029 h 9029"/>
              <a:gd name="connsiteX0" fmla="*/ 0 w 10000"/>
              <a:gd name="connsiteY0" fmla="*/ 10000 h 10000"/>
              <a:gd name="connsiteX1" fmla="*/ 36 w 10000"/>
              <a:gd name="connsiteY1" fmla="*/ 0 h 10000"/>
              <a:gd name="connsiteX2" fmla="*/ 4940 w 10000"/>
              <a:gd name="connsiteY2" fmla="*/ 503 h 10000"/>
              <a:gd name="connsiteX3" fmla="*/ 6739 w 10000"/>
              <a:gd name="connsiteY3" fmla="*/ 1487 h 10000"/>
              <a:gd name="connsiteX4" fmla="*/ 8130 w 10000"/>
              <a:gd name="connsiteY4" fmla="*/ 2565 h 10000"/>
              <a:gd name="connsiteX5" fmla="*/ 8106 w 10000"/>
              <a:gd name="connsiteY5" fmla="*/ 2523 h 10000"/>
              <a:gd name="connsiteX6" fmla="*/ 10000 w 10000"/>
              <a:gd name="connsiteY6" fmla="*/ 5085 h 10000"/>
              <a:gd name="connsiteX7" fmla="*/ 0 w 10000"/>
              <a:gd name="connsiteY7" fmla="*/ 10000 h 10000"/>
              <a:gd name="connsiteX0" fmla="*/ 0 w 8780"/>
              <a:gd name="connsiteY0" fmla="*/ 10000 h 10000"/>
              <a:gd name="connsiteX1" fmla="*/ 36 w 8780"/>
              <a:gd name="connsiteY1" fmla="*/ 0 h 10000"/>
              <a:gd name="connsiteX2" fmla="*/ 4940 w 8780"/>
              <a:gd name="connsiteY2" fmla="*/ 503 h 10000"/>
              <a:gd name="connsiteX3" fmla="*/ 6739 w 8780"/>
              <a:gd name="connsiteY3" fmla="*/ 1487 h 10000"/>
              <a:gd name="connsiteX4" fmla="*/ 8130 w 8780"/>
              <a:gd name="connsiteY4" fmla="*/ 2565 h 10000"/>
              <a:gd name="connsiteX5" fmla="*/ 8106 w 8780"/>
              <a:gd name="connsiteY5" fmla="*/ 2523 h 10000"/>
              <a:gd name="connsiteX6" fmla="*/ 8780 w 8780"/>
              <a:gd name="connsiteY6" fmla="*/ 3301 h 10000"/>
              <a:gd name="connsiteX7" fmla="*/ 0 w 8780"/>
              <a:gd name="connsiteY7" fmla="*/ 10000 h 10000"/>
              <a:gd name="connsiteX0" fmla="*/ 0 w 10000"/>
              <a:gd name="connsiteY0" fmla="*/ 9724 h 9724"/>
              <a:gd name="connsiteX1" fmla="*/ 3056 w 10000"/>
              <a:gd name="connsiteY1" fmla="*/ 0 h 9724"/>
              <a:gd name="connsiteX2" fmla="*/ 5626 w 10000"/>
              <a:gd name="connsiteY2" fmla="*/ 227 h 9724"/>
              <a:gd name="connsiteX3" fmla="*/ 7675 w 10000"/>
              <a:gd name="connsiteY3" fmla="*/ 1211 h 9724"/>
              <a:gd name="connsiteX4" fmla="*/ 9260 w 10000"/>
              <a:gd name="connsiteY4" fmla="*/ 2289 h 9724"/>
              <a:gd name="connsiteX5" fmla="*/ 9232 w 10000"/>
              <a:gd name="connsiteY5" fmla="*/ 2247 h 9724"/>
              <a:gd name="connsiteX6" fmla="*/ 10000 w 10000"/>
              <a:gd name="connsiteY6" fmla="*/ 3025 h 9724"/>
              <a:gd name="connsiteX7" fmla="*/ 0 w 10000"/>
              <a:gd name="connsiteY7" fmla="*/ 9724 h 9724"/>
              <a:gd name="connsiteX0" fmla="*/ 0 w 10000"/>
              <a:gd name="connsiteY0" fmla="*/ 10915 h 10915"/>
              <a:gd name="connsiteX1" fmla="*/ 3056 w 10000"/>
              <a:gd name="connsiteY1" fmla="*/ 915 h 10915"/>
              <a:gd name="connsiteX2" fmla="*/ 5626 w 10000"/>
              <a:gd name="connsiteY2" fmla="*/ 1148 h 10915"/>
              <a:gd name="connsiteX3" fmla="*/ 7675 w 10000"/>
              <a:gd name="connsiteY3" fmla="*/ 2160 h 10915"/>
              <a:gd name="connsiteX4" fmla="*/ 9260 w 10000"/>
              <a:gd name="connsiteY4" fmla="*/ 3269 h 10915"/>
              <a:gd name="connsiteX5" fmla="*/ 9232 w 10000"/>
              <a:gd name="connsiteY5" fmla="*/ 3226 h 10915"/>
              <a:gd name="connsiteX6" fmla="*/ 10000 w 10000"/>
              <a:gd name="connsiteY6" fmla="*/ 4026 h 10915"/>
              <a:gd name="connsiteX7" fmla="*/ 0 w 10000"/>
              <a:gd name="connsiteY7" fmla="*/ 10915 h 10915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36 h 10036"/>
              <a:gd name="connsiteX1" fmla="*/ 3056 w 10000"/>
              <a:gd name="connsiteY1" fmla="*/ 36 h 10036"/>
              <a:gd name="connsiteX2" fmla="*/ 5626 w 10000"/>
              <a:gd name="connsiteY2" fmla="*/ 269 h 10036"/>
              <a:gd name="connsiteX3" fmla="*/ 7675 w 10000"/>
              <a:gd name="connsiteY3" fmla="*/ 1281 h 10036"/>
              <a:gd name="connsiteX4" fmla="*/ 9260 w 10000"/>
              <a:gd name="connsiteY4" fmla="*/ 2390 h 10036"/>
              <a:gd name="connsiteX5" fmla="*/ 9232 w 10000"/>
              <a:gd name="connsiteY5" fmla="*/ 2347 h 10036"/>
              <a:gd name="connsiteX6" fmla="*/ 10000 w 10000"/>
              <a:gd name="connsiteY6" fmla="*/ 3147 h 10036"/>
              <a:gd name="connsiteX7" fmla="*/ 0 w 10000"/>
              <a:gd name="connsiteY7" fmla="*/ 10036 h 10036"/>
              <a:gd name="connsiteX0" fmla="*/ 0 w 10000"/>
              <a:gd name="connsiteY0" fmla="*/ 10036 h 10036"/>
              <a:gd name="connsiteX1" fmla="*/ 3056 w 10000"/>
              <a:gd name="connsiteY1" fmla="*/ 36 h 10036"/>
              <a:gd name="connsiteX2" fmla="*/ 5626 w 10000"/>
              <a:gd name="connsiteY2" fmla="*/ 269 h 10036"/>
              <a:gd name="connsiteX3" fmla="*/ 7675 w 10000"/>
              <a:gd name="connsiteY3" fmla="*/ 1281 h 10036"/>
              <a:gd name="connsiteX4" fmla="*/ 9260 w 10000"/>
              <a:gd name="connsiteY4" fmla="*/ 2390 h 10036"/>
              <a:gd name="connsiteX5" fmla="*/ 9232 w 10000"/>
              <a:gd name="connsiteY5" fmla="*/ 2347 h 10036"/>
              <a:gd name="connsiteX6" fmla="*/ 10000 w 10000"/>
              <a:gd name="connsiteY6" fmla="*/ 3147 h 10036"/>
              <a:gd name="connsiteX7" fmla="*/ 0 w 10000"/>
              <a:gd name="connsiteY7" fmla="*/ 10036 h 10036"/>
              <a:gd name="connsiteX0" fmla="*/ 0 w 10000"/>
              <a:gd name="connsiteY0" fmla="*/ 10036 h 10036"/>
              <a:gd name="connsiteX1" fmla="*/ 3056 w 10000"/>
              <a:gd name="connsiteY1" fmla="*/ 36 h 10036"/>
              <a:gd name="connsiteX2" fmla="*/ 5626 w 10000"/>
              <a:gd name="connsiteY2" fmla="*/ 269 h 10036"/>
              <a:gd name="connsiteX3" fmla="*/ 7675 w 10000"/>
              <a:gd name="connsiteY3" fmla="*/ 1281 h 10036"/>
              <a:gd name="connsiteX4" fmla="*/ 9260 w 10000"/>
              <a:gd name="connsiteY4" fmla="*/ 2390 h 10036"/>
              <a:gd name="connsiteX5" fmla="*/ 9232 w 10000"/>
              <a:gd name="connsiteY5" fmla="*/ 2347 h 10036"/>
              <a:gd name="connsiteX6" fmla="*/ 10000 w 10000"/>
              <a:gd name="connsiteY6" fmla="*/ 3147 h 10036"/>
              <a:gd name="connsiteX7" fmla="*/ 0 w 10000"/>
              <a:gd name="connsiteY7" fmla="*/ 10036 h 1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0" h="10036">
                <a:moveTo>
                  <a:pt x="0" y="10036"/>
                </a:moveTo>
                <a:cubicBezTo>
                  <a:pt x="3077" y="0"/>
                  <a:pt x="2070" y="3301"/>
                  <a:pt x="3056" y="36"/>
                </a:cubicBezTo>
                <a:cubicBezTo>
                  <a:pt x="3436" y="151"/>
                  <a:pt x="3765" y="96"/>
                  <a:pt x="5626" y="269"/>
                </a:cubicBezTo>
                <a:lnTo>
                  <a:pt x="7675" y="1281"/>
                </a:lnTo>
                <a:lnTo>
                  <a:pt x="9260" y="2390"/>
                </a:lnTo>
                <a:cubicBezTo>
                  <a:pt x="9251" y="2376"/>
                  <a:pt x="9241" y="2361"/>
                  <a:pt x="9232" y="2347"/>
                </a:cubicBezTo>
                <a:lnTo>
                  <a:pt x="10000" y="3147"/>
                </a:lnTo>
                <a:lnTo>
                  <a:pt x="0" y="10036"/>
                </a:lnTo>
                <a:close/>
              </a:path>
            </a:pathLst>
          </a:custGeom>
          <a:solidFill>
            <a:srgbClr val="FFFF0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2460838" y="5585642"/>
            <a:ext cx="422275" cy="422275"/>
            <a:chOff x="1455" y="3332"/>
            <a:chExt cx="266" cy="266"/>
          </a:xfrm>
        </p:grpSpPr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1455" y="3332"/>
              <a:ext cx="266" cy="266"/>
              <a:chOff x="1455" y="3332"/>
              <a:chExt cx="266" cy="266"/>
            </a:xfrm>
          </p:grpSpPr>
          <p:sp>
            <p:nvSpPr>
              <p:cNvPr id="50" name="Line 16"/>
              <p:cNvSpPr>
                <a:spLocks noChangeShapeType="1"/>
              </p:cNvSpPr>
              <p:nvPr/>
            </p:nvSpPr>
            <p:spPr bwMode="auto">
              <a:xfrm>
                <a:off x="1455" y="3404"/>
                <a:ext cx="266" cy="11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  <p:sp>
            <p:nvSpPr>
              <p:cNvPr id="51" name="Line 17"/>
              <p:cNvSpPr>
                <a:spLocks noChangeShapeType="1"/>
              </p:cNvSpPr>
              <p:nvPr/>
            </p:nvSpPr>
            <p:spPr bwMode="auto">
              <a:xfrm rot="5400000" flipH="1" flipV="1">
                <a:off x="1463" y="3406"/>
                <a:ext cx="266" cy="11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</p:grpSp>
        <p:sp>
          <p:nvSpPr>
            <p:cNvPr id="48" name="Line 20"/>
            <p:cNvSpPr>
              <a:spLocks noChangeShapeType="1"/>
            </p:cNvSpPr>
            <p:nvPr/>
          </p:nvSpPr>
          <p:spPr bwMode="auto">
            <a:xfrm>
              <a:off x="1455" y="3404"/>
              <a:ext cx="266" cy="11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6956638" y="5581627"/>
            <a:ext cx="422275" cy="422275"/>
            <a:chOff x="1455" y="3332"/>
            <a:chExt cx="266" cy="266"/>
          </a:xfrm>
        </p:grpSpPr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1455" y="3332"/>
              <a:ext cx="266" cy="266"/>
              <a:chOff x="1455" y="3332"/>
              <a:chExt cx="266" cy="266"/>
            </a:xfrm>
          </p:grpSpPr>
          <p:sp>
            <p:nvSpPr>
              <p:cNvPr id="57" name="Line 16"/>
              <p:cNvSpPr>
                <a:spLocks noChangeShapeType="1"/>
              </p:cNvSpPr>
              <p:nvPr/>
            </p:nvSpPr>
            <p:spPr bwMode="auto">
              <a:xfrm>
                <a:off x="1455" y="3404"/>
                <a:ext cx="266" cy="11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  <p:sp>
            <p:nvSpPr>
              <p:cNvPr id="58" name="Line 17"/>
              <p:cNvSpPr>
                <a:spLocks noChangeShapeType="1"/>
              </p:cNvSpPr>
              <p:nvPr/>
            </p:nvSpPr>
            <p:spPr bwMode="auto">
              <a:xfrm rot="5400000" flipH="1" flipV="1">
                <a:off x="1463" y="3406"/>
                <a:ext cx="266" cy="11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</p:grpSp>
        <p:sp>
          <p:nvSpPr>
            <p:cNvPr id="56" name="Line 20"/>
            <p:cNvSpPr>
              <a:spLocks noChangeShapeType="1"/>
            </p:cNvSpPr>
            <p:nvPr/>
          </p:nvSpPr>
          <p:spPr bwMode="auto">
            <a:xfrm>
              <a:off x="1455" y="3404"/>
              <a:ext cx="266" cy="11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60" name="Rettangolo 59"/>
          <p:cNvSpPr/>
          <p:nvPr/>
        </p:nvSpPr>
        <p:spPr bwMode="auto">
          <a:xfrm>
            <a:off x="1441908" y="5393575"/>
            <a:ext cx="397043" cy="397043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61" name="Rettangolo 60"/>
          <p:cNvSpPr/>
          <p:nvPr/>
        </p:nvSpPr>
        <p:spPr bwMode="auto">
          <a:xfrm>
            <a:off x="5937709" y="5405355"/>
            <a:ext cx="397043" cy="397043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52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2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352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52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752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952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25" grpId="0"/>
      <p:bldP spid="26" grpId="0"/>
      <p:bldP spid="27" grpId="0"/>
      <p:bldP spid="28" grpId="0" animBg="1"/>
      <p:bldP spid="29" grpId="0"/>
      <p:bldP spid="30" grpId="0"/>
      <p:bldP spid="31" grpId="0"/>
      <p:bldP spid="32" grpId="0" animBg="1"/>
      <p:bldP spid="34" grpId="0" animBg="1"/>
      <p:bldP spid="60" grpId="0" animBg="1"/>
      <p:bldP spid="6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234712" y="736091"/>
            <a:ext cx="936070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000" b="1" dirty="0" smtClean="0"/>
              <a:t>Due triangoli rettangoli sono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congruenti</a:t>
            </a:r>
            <a:r>
              <a:rPr lang="it-IT" sz="2000" b="1" dirty="0" smtClean="0"/>
              <a:t> se hanno un cateto e  l’angolo acuto adiacente od opposto rispettivamente congruenti.</a:t>
            </a:r>
          </a:p>
        </p:txBody>
      </p:sp>
      <p:sp>
        <p:nvSpPr>
          <p:cNvPr id="35" name="Triangolo rettangolo 34"/>
          <p:cNvSpPr/>
          <p:nvPr/>
        </p:nvSpPr>
        <p:spPr bwMode="auto">
          <a:xfrm>
            <a:off x="1443792" y="3771077"/>
            <a:ext cx="2646947" cy="2021305"/>
          </a:xfrm>
          <a:prstGeom prst="rtTriangle">
            <a:avLst/>
          </a:prstGeom>
          <a:solidFill>
            <a:srgbClr val="99CC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6" name="Text Box 44"/>
          <p:cNvSpPr txBox="1">
            <a:spLocks noChangeArrowheads="1"/>
          </p:cNvSpPr>
          <p:nvPr/>
        </p:nvSpPr>
        <p:spPr bwMode="auto">
          <a:xfrm>
            <a:off x="4057485" y="5626008"/>
            <a:ext cx="341312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37" name="Text Box 45"/>
          <p:cNvSpPr txBox="1">
            <a:spLocks noChangeArrowheads="1"/>
          </p:cNvSpPr>
          <p:nvPr/>
        </p:nvSpPr>
        <p:spPr bwMode="auto">
          <a:xfrm>
            <a:off x="1188704" y="5702671"/>
            <a:ext cx="339725" cy="3683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A</a:t>
            </a:r>
          </a:p>
        </p:txBody>
      </p:sp>
      <p:sp>
        <p:nvSpPr>
          <p:cNvPr id="38" name="Text Box 47"/>
          <p:cNvSpPr txBox="1">
            <a:spLocks noChangeArrowheads="1"/>
          </p:cNvSpPr>
          <p:nvPr/>
        </p:nvSpPr>
        <p:spPr bwMode="auto">
          <a:xfrm>
            <a:off x="1239551" y="3446917"/>
            <a:ext cx="344487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C</a:t>
            </a: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0" y="2074621"/>
            <a:ext cx="9906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1600" u="sng" dirty="0" smtClean="0"/>
              <a:t>Dimostrazione 2</a:t>
            </a:r>
          </a:p>
          <a:p>
            <a:pPr algn="just">
              <a:spcBef>
                <a:spcPct val="50000"/>
              </a:spcBef>
            </a:pPr>
            <a:r>
              <a:rPr lang="it-IT" sz="1600" dirty="0" smtClean="0"/>
              <a:t>Essendo la somma degli angoli interni di un triangolo qualsiasi uguale a un angolo piatto, si ha che anche gli angoli C  e C’ sono congruenti. Pertanto per il II criterio di congruenza i triangoli sono congruenti.</a:t>
            </a:r>
          </a:p>
          <a:p>
            <a:pPr algn="just">
              <a:spcBef>
                <a:spcPct val="50000"/>
              </a:spcBef>
            </a:pPr>
            <a:endParaRPr lang="it-IT" sz="1600" i="1" dirty="0" smtClean="0">
              <a:solidFill>
                <a:srgbClr val="663300"/>
              </a:solidFill>
            </a:endParaRPr>
          </a:p>
        </p:txBody>
      </p:sp>
      <p:sp>
        <p:nvSpPr>
          <p:cNvPr id="40" name="Triangolo rettangolo 39"/>
          <p:cNvSpPr/>
          <p:nvPr/>
        </p:nvSpPr>
        <p:spPr bwMode="auto">
          <a:xfrm>
            <a:off x="5939592" y="3779094"/>
            <a:ext cx="2646947" cy="2021305"/>
          </a:xfrm>
          <a:prstGeom prst="rtTriangle">
            <a:avLst/>
          </a:prstGeom>
          <a:solidFill>
            <a:srgbClr val="99CC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41" name="Text Box 44"/>
          <p:cNvSpPr txBox="1">
            <a:spLocks noChangeArrowheads="1"/>
          </p:cNvSpPr>
          <p:nvPr/>
        </p:nvSpPr>
        <p:spPr bwMode="auto">
          <a:xfrm>
            <a:off x="8553285" y="5634025"/>
            <a:ext cx="40588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B’</a:t>
            </a:r>
            <a:endParaRPr lang="it-IT" dirty="0"/>
          </a:p>
        </p:txBody>
      </p:sp>
      <p:sp>
        <p:nvSpPr>
          <p:cNvPr id="42" name="Text Box 45"/>
          <p:cNvSpPr txBox="1">
            <a:spLocks noChangeArrowheads="1"/>
          </p:cNvSpPr>
          <p:nvPr/>
        </p:nvSpPr>
        <p:spPr bwMode="auto">
          <a:xfrm>
            <a:off x="5600280" y="5674592"/>
            <a:ext cx="404278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A’</a:t>
            </a:r>
            <a:endParaRPr lang="it-IT" dirty="0"/>
          </a:p>
        </p:txBody>
      </p:sp>
      <p:sp>
        <p:nvSpPr>
          <p:cNvPr id="43" name="Text Box 47"/>
          <p:cNvSpPr txBox="1">
            <a:spLocks noChangeArrowheads="1"/>
          </p:cNvSpPr>
          <p:nvPr/>
        </p:nvSpPr>
        <p:spPr bwMode="auto">
          <a:xfrm>
            <a:off x="5735351" y="3454934"/>
            <a:ext cx="409086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C’</a:t>
            </a:r>
            <a:endParaRPr lang="it-IT" dirty="0"/>
          </a:p>
        </p:txBody>
      </p:sp>
      <p:sp>
        <p:nvSpPr>
          <p:cNvPr id="44" name="Freeform 23"/>
          <p:cNvSpPr>
            <a:spLocks/>
          </p:cNvSpPr>
          <p:nvPr/>
        </p:nvSpPr>
        <p:spPr bwMode="auto">
          <a:xfrm rot="15282801">
            <a:off x="3388925" y="5266639"/>
            <a:ext cx="581198" cy="646000"/>
          </a:xfrm>
          <a:custGeom>
            <a:avLst/>
            <a:gdLst>
              <a:gd name="connsiteX0" fmla="*/ 0 w 10330"/>
              <a:gd name="connsiteY0" fmla="*/ 10000 h 10000"/>
              <a:gd name="connsiteX1" fmla="*/ 1978 w 10330"/>
              <a:gd name="connsiteY1" fmla="*/ 0 h 10000"/>
              <a:gd name="connsiteX2" fmla="*/ 4527 w 10330"/>
              <a:gd name="connsiteY2" fmla="*/ 638 h 10000"/>
              <a:gd name="connsiteX3" fmla="*/ 6176 w 10330"/>
              <a:gd name="connsiteY3" fmla="*/ 1608 h 10000"/>
              <a:gd name="connsiteX4" fmla="*/ 7451 w 10330"/>
              <a:gd name="connsiteY4" fmla="*/ 2671 h 10000"/>
              <a:gd name="connsiteX5" fmla="*/ 8484 w 10330"/>
              <a:gd name="connsiteY5" fmla="*/ 3948 h 10000"/>
              <a:gd name="connsiteX6" fmla="*/ 9165 w 10330"/>
              <a:gd name="connsiteY6" fmla="*/ 5154 h 10000"/>
              <a:gd name="connsiteX7" fmla="*/ 9692 w 10330"/>
              <a:gd name="connsiteY7" fmla="*/ 6501 h 10000"/>
              <a:gd name="connsiteX8" fmla="*/ 10330 w 10330"/>
              <a:gd name="connsiteY8" fmla="*/ 10000 h 10000"/>
              <a:gd name="connsiteX9" fmla="*/ 0 w 10330"/>
              <a:gd name="connsiteY9" fmla="*/ 10000 h 10000"/>
              <a:gd name="connsiteX0" fmla="*/ 0 w 10330"/>
              <a:gd name="connsiteY0" fmla="*/ 9858 h 9858"/>
              <a:gd name="connsiteX1" fmla="*/ 33 w 10330"/>
              <a:gd name="connsiteY1" fmla="*/ 0 h 9858"/>
              <a:gd name="connsiteX2" fmla="*/ 4527 w 10330"/>
              <a:gd name="connsiteY2" fmla="*/ 496 h 9858"/>
              <a:gd name="connsiteX3" fmla="*/ 6176 w 10330"/>
              <a:gd name="connsiteY3" fmla="*/ 1466 h 9858"/>
              <a:gd name="connsiteX4" fmla="*/ 7451 w 10330"/>
              <a:gd name="connsiteY4" fmla="*/ 2529 h 9858"/>
              <a:gd name="connsiteX5" fmla="*/ 8484 w 10330"/>
              <a:gd name="connsiteY5" fmla="*/ 3806 h 9858"/>
              <a:gd name="connsiteX6" fmla="*/ 9165 w 10330"/>
              <a:gd name="connsiteY6" fmla="*/ 5012 h 9858"/>
              <a:gd name="connsiteX7" fmla="*/ 9692 w 10330"/>
              <a:gd name="connsiteY7" fmla="*/ 6359 h 9858"/>
              <a:gd name="connsiteX8" fmla="*/ 10330 w 10330"/>
              <a:gd name="connsiteY8" fmla="*/ 9858 h 9858"/>
              <a:gd name="connsiteX9" fmla="*/ 0 w 10330"/>
              <a:gd name="connsiteY9" fmla="*/ 9858 h 9858"/>
              <a:gd name="connsiteX0" fmla="*/ 0 w 10000"/>
              <a:gd name="connsiteY0" fmla="*/ 10000 h 10000"/>
              <a:gd name="connsiteX1" fmla="*/ 32 w 10000"/>
              <a:gd name="connsiteY1" fmla="*/ 0 h 10000"/>
              <a:gd name="connsiteX2" fmla="*/ 4382 w 10000"/>
              <a:gd name="connsiteY2" fmla="*/ 503 h 10000"/>
              <a:gd name="connsiteX3" fmla="*/ 5979 w 10000"/>
              <a:gd name="connsiteY3" fmla="*/ 1487 h 10000"/>
              <a:gd name="connsiteX4" fmla="*/ 7213 w 10000"/>
              <a:gd name="connsiteY4" fmla="*/ 2565 h 10000"/>
              <a:gd name="connsiteX5" fmla="*/ 8213 w 10000"/>
              <a:gd name="connsiteY5" fmla="*/ 3861 h 10000"/>
              <a:gd name="connsiteX6" fmla="*/ 8872 w 10000"/>
              <a:gd name="connsiteY6" fmla="*/ 5084 h 10000"/>
              <a:gd name="connsiteX7" fmla="*/ 9382 w 10000"/>
              <a:gd name="connsiteY7" fmla="*/ 6451 h 10000"/>
              <a:gd name="connsiteX8" fmla="*/ 10000 w 10000"/>
              <a:gd name="connsiteY8" fmla="*/ 10000 h 10000"/>
              <a:gd name="connsiteX9" fmla="*/ 0 w 10000"/>
              <a:gd name="connsiteY9" fmla="*/ 10000 h 10000"/>
              <a:gd name="connsiteX0" fmla="*/ 0 w 10000"/>
              <a:gd name="connsiteY0" fmla="*/ 10000 h 10000"/>
              <a:gd name="connsiteX1" fmla="*/ 32 w 10000"/>
              <a:gd name="connsiteY1" fmla="*/ 0 h 10000"/>
              <a:gd name="connsiteX2" fmla="*/ 4382 w 10000"/>
              <a:gd name="connsiteY2" fmla="*/ 503 h 10000"/>
              <a:gd name="connsiteX3" fmla="*/ 5979 w 10000"/>
              <a:gd name="connsiteY3" fmla="*/ 1487 h 10000"/>
              <a:gd name="connsiteX4" fmla="*/ 7213 w 10000"/>
              <a:gd name="connsiteY4" fmla="*/ 2565 h 10000"/>
              <a:gd name="connsiteX5" fmla="*/ 8213 w 10000"/>
              <a:gd name="connsiteY5" fmla="*/ 3861 h 10000"/>
              <a:gd name="connsiteX6" fmla="*/ 8872 w 10000"/>
              <a:gd name="connsiteY6" fmla="*/ 5084 h 10000"/>
              <a:gd name="connsiteX7" fmla="*/ 9382 w 10000"/>
              <a:gd name="connsiteY7" fmla="*/ 6451 h 10000"/>
              <a:gd name="connsiteX8" fmla="*/ 10000 w 10000"/>
              <a:gd name="connsiteY8" fmla="*/ 10000 h 10000"/>
              <a:gd name="connsiteX9" fmla="*/ 0 w 10000"/>
              <a:gd name="connsiteY9" fmla="*/ 10000 h 10000"/>
              <a:gd name="connsiteX0" fmla="*/ 0 w 9496"/>
              <a:gd name="connsiteY0" fmla="*/ 10000 h 10000"/>
              <a:gd name="connsiteX1" fmla="*/ 32 w 9496"/>
              <a:gd name="connsiteY1" fmla="*/ 0 h 10000"/>
              <a:gd name="connsiteX2" fmla="*/ 4382 w 9496"/>
              <a:gd name="connsiteY2" fmla="*/ 503 h 10000"/>
              <a:gd name="connsiteX3" fmla="*/ 5979 w 9496"/>
              <a:gd name="connsiteY3" fmla="*/ 1487 h 10000"/>
              <a:gd name="connsiteX4" fmla="*/ 7213 w 9496"/>
              <a:gd name="connsiteY4" fmla="*/ 2565 h 10000"/>
              <a:gd name="connsiteX5" fmla="*/ 8213 w 9496"/>
              <a:gd name="connsiteY5" fmla="*/ 3861 h 10000"/>
              <a:gd name="connsiteX6" fmla="*/ 8872 w 9496"/>
              <a:gd name="connsiteY6" fmla="*/ 5084 h 10000"/>
              <a:gd name="connsiteX7" fmla="*/ 9382 w 9496"/>
              <a:gd name="connsiteY7" fmla="*/ 6451 h 10000"/>
              <a:gd name="connsiteX8" fmla="*/ 9496 w 9496"/>
              <a:gd name="connsiteY8" fmla="*/ 6457 h 10000"/>
              <a:gd name="connsiteX9" fmla="*/ 0 w 9496"/>
              <a:gd name="connsiteY9" fmla="*/ 10000 h 10000"/>
              <a:gd name="connsiteX0" fmla="*/ 0 w 9880"/>
              <a:gd name="connsiteY0" fmla="*/ 10000 h 11075"/>
              <a:gd name="connsiteX1" fmla="*/ 34 w 9880"/>
              <a:gd name="connsiteY1" fmla="*/ 0 h 11075"/>
              <a:gd name="connsiteX2" fmla="*/ 4615 w 9880"/>
              <a:gd name="connsiteY2" fmla="*/ 503 h 11075"/>
              <a:gd name="connsiteX3" fmla="*/ 6296 w 9880"/>
              <a:gd name="connsiteY3" fmla="*/ 1487 h 11075"/>
              <a:gd name="connsiteX4" fmla="*/ 7596 w 9880"/>
              <a:gd name="connsiteY4" fmla="*/ 2565 h 11075"/>
              <a:gd name="connsiteX5" fmla="*/ 8649 w 9880"/>
              <a:gd name="connsiteY5" fmla="*/ 3861 h 11075"/>
              <a:gd name="connsiteX6" fmla="*/ 9343 w 9880"/>
              <a:gd name="connsiteY6" fmla="*/ 5084 h 11075"/>
              <a:gd name="connsiteX7" fmla="*/ 9880 w 9880"/>
              <a:gd name="connsiteY7" fmla="*/ 6451 h 11075"/>
              <a:gd name="connsiteX8" fmla="*/ 0 w 9880"/>
              <a:gd name="connsiteY8" fmla="*/ 10000 h 11075"/>
              <a:gd name="connsiteX0" fmla="*/ 0 w 9456"/>
              <a:gd name="connsiteY0" fmla="*/ 9029 h 9029"/>
              <a:gd name="connsiteX1" fmla="*/ 34 w 9456"/>
              <a:gd name="connsiteY1" fmla="*/ 0 h 9029"/>
              <a:gd name="connsiteX2" fmla="*/ 4671 w 9456"/>
              <a:gd name="connsiteY2" fmla="*/ 454 h 9029"/>
              <a:gd name="connsiteX3" fmla="*/ 6372 w 9456"/>
              <a:gd name="connsiteY3" fmla="*/ 1343 h 9029"/>
              <a:gd name="connsiteX4" fmla="*/ 7688 w 9456"/>
              <a:gd name="connsiteY4" fmla="*/ 2316 h 9029"/>
              <a:gd name="connsiteX5" fmla="*/ 8754 w 9456"/>
              <a:gd name="connsiteY5" fmla="*/ 3486 h 9029"/>
              <a:gd name="connsiteX6" fmla="*/ 9456 w 9456"/>
              <a:gd name="connsiteY6" fmla="*/ 4591 h 9029"/>
              <a:gd name="connsiteX7" fmla="*/ 0 w 9456"/>
              <a:gd name="connsiteY7" fmla="*/ 9029 h 9029"/>
              <a:gd name="connsiteX0" fmla="*/ 0 w 10000"/>
              <a:gd name="connsiteY0" fmla="*/ 10000 h 10000"/>
              <a:gd name="connsiteX1" fmla="*/ 36 w 10000"/>
              <a:gd name="connsiteY1" fmla="*/ 0 h 10000"/>
              <a:gd name="connsiteX2" fmla="*/ 4940 w 10000"/>
              <a:gd name="connsiteY2" fmla="*/ 503 h 10000"/>
              <a:gd name="connsiteX3" fmla="*/ 6739 w 10000"/>
              <a:gd name="connsiteY3" fmla="*/ 1487 h 10000"/>
              <a:gd name="connsiteX4" fmla="*/ 8130 w 10000"/>
              <a:gd name="connsiteY4" fmla="*/ 2565 h 10000"/>
              <a:gd name="connsiteX5" fmla="*/ 8106 w 10000"/>
              <a:gd name="connsiteY5" fmla="*/ 2523 h 10000"/>
              <a:gd name="connsiteX6" fmla="*/ 10000 w 10000"/>
              <a:gd name="connsiteY6" fmla="*/ 5085 h 10000"/>
              <a:gd name="connsiteX7" fmla="*/ 0 w 10000"/>
              <a:gd name="connsiteY7" fmla="*/ 10000 h 10000"/>
              <a:gd name="connsiteX0" fmla="*/ 0 w 8780"/>
              <a:gd name="connsiteY0" fmla="*/ 10000 h 10000"/>
              <a:gd name="connsiteX1" fmla="*/ 36 w 8780"/>
              <a:gd name="connsiteY1" fmla="*/ 0 h 10000"/>
              <a:gd name="connsiteX2" fmla="*/ 4940 w 8780"/>
              <a:gd name="connsiteY2" fmla="*/ 503 h 10000"/>
              <a:gd name="connsiteX3" fmla="*/ 6739 w 8780"/>
              <a:gd name="connsiteY3" fmla="*/ 1487 h 10000"/>
              <a:gd name="connsiteX4" fmla="*/ 8130 w 8780"/>
              <a:gd name="connsiteY4" fmla="*/ 2565 h 10000"/>
              <a:gd name="connsiteX5" fmla="*/ 8106 w 8780"/>
              <a:gd name="connsiteY5" fmla="*/ 2523 h 10000"/>
              <a:gd name="connsiteX6" fmla="*/ 8780 w 8780"/>
              <a:gd name="connsiteY6" fmla="*/ 3301 h 10000"/>
              <a:gd name="connsiteX7" fmla="*/ 0 w 8780"/>
              <a:gd name="connsiteY7" fmla="*/ 10000 h 10000"/>
              <a:gd name="connsiteX0" fmla="*/ 0 w 10000"/>
              <a:gd name="connsiteY0" fmla="*/ 9724 h 9724"/>
              <a:gd name="connsiteX1" fmla="*/ 3056 w 10000"/>
              <a:gd name="connsiteY1" fmla="*/ 0 h 9724"/>
              <a:gd name="connsiteX2" fmla="*/ 5626 w 10000"/>
              <a:gd name="connsiteY2" fmla="*/ 227 h 9724"/>
              <a:gd name="connsiteX3" fmla="*/ 7675 w 10000"/>
              <a:gd name="connsiteY3" fmla="*/ 1211 h 9724"/>
              <a:gd name="connsiteX4" fmla="*/ 9260 w 10000"/>
              <a:gd name="connsiteY4" fmla="*/ 2289 h 9724"/>
              <a:gd name="connsiteX5" fmla="*/ 9232 w 10000"/>
              <a:gd name="connsiteY5" fmla="*/ 2247 h 9724"/>
              <a:gd name="connsiteX6" fmla="*/ 10000 w 10000"/>
              <a:gd name="connsiteY6" fmla="*/ 3025 h 9724"/>
              <a:gd name="connsiteX7" fmla="*/ 0 w 10000"/>
              <a:gd name="connsiteY7" fmla="*/ 9724 h 9724"/>
              <a:gd name="connsiteX0" fmla="*/ 0 w 10000"/>
              <a:gd name="connsiteY0" fmla="*/ 10915 h 10915"/>
              <a:gd name="connsiteX1" fmla="*/ 3056 w 10000"/>
              <a:gd name="connsiteY1" fmla="*/ 915 h 10915"/>
              <a:gd name="connsiteX2" fmla="*/ 5626 w 10000"/>
              <a:gd name="connsiteY2" fmla="*/ 1148 h 10915"/>
              <a:gd name="connsiteX3" fmla="*/ 7675 w 10000"/>
              <a:gd name="connsiteY3" fmla="*/ 2160 h 10915"/>
              <a:gd name="connsiteX4" fmla="*/ 9260 w 10000"/>
              <a:gd name="connsiteY4" fmla="*/ 3269 h 10915"/>
              <a:gd name="connsiteX5" fmla="*/ 9232 w 10000"/>
              <a:gd name="connsiteY5" fmla="*/ 3226 h 10915"/>
              <a:gd name="connsiteX6" fmla="*/ 10000 w 10000"/>
              <a:gd name="connsiteY6" fmla="*/ 4026 h 10915"/>
              <a:gd name="connsiteX7" fmla="*/ 0 w 10000"/>
              <a:gd name="connsiteY7" fmla="*/ 10915 h 10915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36 h 10036"/>
              <a:gd name="connsiteX1" fmla="*/ 3056 w 10000"/>
              <a:gd name="connsiteY1" fmla="*/ 36 h 10036"/>
              <a:gd name="connsiteX2" fmla="*/ 5626 w 10000"/>
              <a:gd name="connsiteY2" fmla="*/ 269 h 10036"/>
              <a:gd name="connsiteX3" fmla="*/ 7675 w 10000"/>
              <a:gd name="connsiteY3" fmla="*/ 1281 h 10036"/>
              <a:gd name="connsiteX4" fmla="*/ 9260 w 10000"/>
              <a:gd name="connsiteY4" fmla="*/ 2390 h 10036"/>
              <a:gd name="connsiteX5" fmla="*/ 9232 w 10000"/>
              <a:gd name="connsiteY5" fmla="*/ 2347 h 10036"/>
              <a:gd name="connsiteX6" fmla="*/ 10000 w 10000"/>
              <a:gd name="connsiteY6" fmla="*/ 3147 h 10036"/>
              <a:gd name="connsiteX7" fmla="*/ 0 w 10000"/>
              <a:gd name="connsiteY7" fmla="*/ 10036 h 10036"/>
              <a:gd name="connsiteX0" fmla="*/ 0 w 10000"/>
              <a:gd name="connsiteY0" fmla="*/ 10036 h 10036"/>
              <a:gd name="connsiteX1" fmla="*/ 3056 w 10000"/>
              <a:gd name="connsiteY1" fmla="*/ 36 h 10036"/>
              <a:gd name="connsiteX2" fmla="*/ 5626 w 10000"/>
              <a:gd name="connsiteY2" fmla="*/ 269 h 10036"/>
              <a:gd name="connsiteX3" fmla="*/ 7675 w 10000"/>
              <a:gd name="connsiteY3" fmla="*/ 1281 h 10036"/>
              <a:gd name="connsiteX4" fmla="*/ 9260 w 10000"/>
              <a:gd name="connsiteY4" fmla="*/ 2390 h 10036"/>
              <a:gd name="connsiteX5" fmla="*/ 9232 w 10000"/>
              <a:gd name="connsiteY5" fmla="*/ 2347 h 10036"/>
              <a:gd name="connsiteX6" fmla="*/ 10000 w 10000"/>
              <a:gd name="connsiteY6" fmla="*/ 3147 h 10036"/>
              <a:gd name="connsiteX7" fmla="*/ 0 w 10000"/>
              <a:gd name="connsiteY7" fmla="*/ 10036 h 10036"/>
              <a:gd name="connsiteX0" fmla="*/ 0 w 10000"/>
              <a:gd name="connsiteY0" fmla="*/ 10036 h 10036"/>
              <a:gd name="connsiteX1" fmla="*/ 3056 w 10000"/>
              <a:gd name="connsiteY1" fmla="*/ 36 h 10036"/>
              <a:gd name="connsiteX2" fmla="*/ 5626 w 10000"/>
              <a:gd name="connsiteY2" fmla="*/ 269 h 10036"/>
              <a:gd name="connsiteX3" fmla="*/ 7675 w 10000"/>
              <a:gd name="connsiteY3" fmla="*/ 1281 h 10036"/>
              <a:gd name="connsiteX4" fmla="*/ 9260 w 10000"/>
              <a:gd name="connsiteY4" fmla="*/ 2390 h 10036"/>
              <a:gd name="connsiteX5" fmla="*/ 9232 w 10000"/>
              <a:gd name="connsiteY5" fmla="*/ 2347 h 10036"/>
              <a:gd name="connsiteX6" fmla="*/ 10000 w 10000"/>
              <a:gd name="connsiteY6" fmla="*/ 3147 h 10036"/>
              <a:gd name="connsiteX7" fmla="*/ 0 w 10000"/>
              <a:gd name="connsiteY7" fmla="*/ 10036 h 1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0" h="10036">
                <a:moveTo>
                  <a:pt x="0" y="10036"/>
                </a:moveTo>
                <a:cubicBezTo>
                  <a:pt x="3077" y="0"/>
                  <a:pt x="2070" y="3301"/>
                  <a:pt x="3056" y="36"/>
                </a:cubicBezTo>
                <a:cubicBezTo>
                  <a:pt x="3436" y="151"/>
                  <a:pt x="3765" y="96"/>
                  <a:pt x="5626" y="269"/>
                </a:cubicBezTo>
                <a:lnTo>
                  <a:pt x="7675" y="1281"/>
                </a:lnTo>
                <a:lnTo>
                  <a:pt x="9260" y="2390"/>
                </a:lnTo>
                <a:cubicBezTo>
                  <a:pt x="9251" y="2376"/>
                  <a:pt x="9241" y="2361"/>
                  <a:pt x="9232" y="2347"/>
                </a:cubicBezTo>
                <a:lnTo>
                  <a:pt x="10000" y="3147"/>
                </a:lnTo>
                <a:lnTo>
                  <a:pt x="0" y="10036"/>
                </a:lnTo>
                <a:close/>
              </a:path>
            </a:pathLst>
          </a:custGeom>
          <a:solidFill>
            <a:srgbClr val="FFFF0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45" name="Freeform 23"/>
          <p:cNvSpPr>
            <a:spLocks/>
          </p:cNvSpPr>
          <p:nvPr/>
        </p:nvSpPr>
        <p:spPr bwMode="auto">
          <a:xfrm rot="15282801">
            <a:off x="7882218" y="5273646"/>
            <a:ext cx="581198" cy="646000"/>
          </a:xfrm>
          <a:custGeom>
            <a:avLst/>
            <a:gdLst>
              <a:gd name="connsiteX0" fmla="*/ 0 w 10330"/>
              <a:gd name="connsiteY0" fmla="*/ 10000 h 10000"/>
              <a:gd name="connsiteX1" fmla="*/ 1978 w 10330"/>
              <a:gd name="connsiteY1" fmla="*/ 0 h 10000"/>
              <a:gd name="connsiteX2" fmla="*/ 4527 w 10330"/>
              <a:gd name="connsiteY2" fmla="*/ 638 h 10000"/>
              <a:gd name="connsiteX3" fmla="*/ 6176 w 10330"/>
              <a:gd name="connsiteY3" fmla="*/ 1608 h 10000"/>
              <a:gd name="connsiteX4" fmla="*/ 7451 w 10330"/>
              <a:gd name="connsiteY4" fmla="*/ 2671 h 10000"/>
              <a:gd name="connsiteX5" fmla="*/ 8484 w 10330"/>
              <a:gd name="connsiteY5" fmla="*/ 3948 h 10000"/>
              <a:gd name="connsiteX6" fmla="*/ 9165 w 10330"/>
              <a:gd name="connsiteY6" fmla="*/ 5154 h 10000"/>
              <a:gd name="connsiteX7" fmla="*/ 9692 w 10330"/>
              <a:gd name="connsiteY7" fmla="*/ 6501 h 10000"/>
              <a:gd name="connsiteX8" fmla="*/ 10330 w 10330"/>
              <a:gd name="connsiteY8" fmla="*/ 10000 h 10000"/>
              <a:gd name="connsiteX9" fmla="*/ 0 w 10330"/>
              <a:gd name="connsiteY9" fmla="*/ 10000 h 10000"/>
              <a:gd name="connsiteX0" fmla="*/ 0 w 10330"/>
              <a:gd name="connsiteY0" fmla="*/ 9858 h 9858"/>
              <a:gd name="connsiteX1" fmla="*/ 33 w 10330"/>
              <a:gd name="connsiteY1" fmla="*/ 0 h 9858"/>
              <a:gd name="connsiteX2" fmla="*/ 4527 w 10330"/>
              <a:gd name="connsiteY2" fmla="*/ 496 h 9858"/>
              <a:gd name="connsiteX3" fmla="*/ 6176 w 10330"/>
              <a:gd name="connsiteY3" fmla="*/ 1466 h 9858"/>
              <a:gd name="connsiteX4" fmla="*/ 7451 w 10330"/>
              <a:gd name="connsiteY4" fmla="*/ 2529 h 9858"/>
              <a:gd name="connsiteX5" fmla="*/ 8484 w 10330"/>
              <a:gd name="connsiteY5" fmla="*/ 3806 h 9858"/>
              <a:gd name="connsiteX6" fmla="*/ 9165 w 10330"/>
              <a:gd name="connsiteY6" fmla="*/ 5012 h 9858"/>
              <a:gd name="connsiteX7" fmla="*/ 9692 w 10330"/>
              <a:gd name="connsiteY7" fmla="*/ 6359 h 9858"/>
              <a:gd name="connsiteX8" fmla="*/ 10330 w 10330"/>
              <a:gd name="connsiteY8" fmla="*/ 9858 h 9858"/>
              <a:gd name="connsiteX9" fmla="*/ 0 w 10330"/>
              <a:gd name="connsiteY9" fmla="*/ 9858 h 9858"/>
              <a:gd name="connsiteX0" fmla="*/ 0 w 10000"/>
              <a:gd name="connsiteY0" fmla="*/ 10000 h 10000"/>
              <a:gd name="connsiteX1" fmla="*/ 32 w 10000"/>
              <a:gd name="connsiteY1" fmla="*/ 0 h 10000"/>
              <a:gd name="connsiteX2" fmla="*/ 4382 w 10000"/>
              <a:gd name="connsiteY2" fmla="*/ 503 h 10000"/>
              <a:gd name="connsiteX3" fmla="*/ 5979 w 10000"/>
              <a:gd name="connsiteY3" fmla="*/ 1487 h 10000"/>
              <a:gd name="connsiteX4" fmla="*/ 7213 w 10000"/>
              <a:gd name="connsiteY4" fmla="*/ 2565 h 10000"/>
              <a:gd name="connsiteX5" fmla="*/ 8213 w 10000"/>
              <a:gd name="connsiteY5" fmla="*/ 3861 h 10000"/>
              <a:gd name="connsiteX6" fmla="*/ 8872 w 10000"/>
              <a:gd name="connsiteY6" fmla="*/ 5084 h 10000"/>
              <a:gd name="connsiteX7" fmla="*/ 9382 w 10000"/>
              <a:gd name="connsiteY7" fmla="*/ 6451 h 10000"/>
              <a:gd name="connsiteX8" fmla="*/ 10000 w 10000"/>
              <a:gd name="connsiteY8" fmla="*/ 10000 h 10000"/>
              <a:gd name="connsiteX9" fmla="*/ 0 w 10000"/>
              <a:gd name="connsiteY9" fmla="*/ 10000 h 10000"/>
              <a:gd name="connsiteX0" fmla="*/ 0 w 10000"/>
              <a:gd name="connsiteY0" fmla="*/ 10000 h 10000"/>
              <a:gd name="connsiteX1" fmla="*/ 32 w 10000"/>
              <a:gd name="connsiteY1" fmla="*/ 0 h 10000"/>
              <a:gd name="connsiteX2" fmla="*/ 4382 w 10000"/>
              <a:gd name="connsiteY2" fmla="*/ 503 h 10000"/>
              <a:gd name="connsiteX3" fmla="*/ 5979 w 10000"/>
              <a:gd name="connsiteY3" fmla="*/ 1487 h 10000"/>
              <a:gd name="connsiteX4" fmla="*/ 7213 w 10000"/>
              <a:gd name="connsiteY4" fmla="*/ 2565 h 10000"/>
              <a:gd name="connsiteX5" fmla="*/ 8213 w 10000"/>
              <a:gd name="connsiteY5" fmla="*/ 3861 h 10000"/>
              <a:gd name="connsiteX6" fmla="*/ 8872 w 10000"/>
              <a:gd name="connsiteY6" fmla="*/ 5084 h 10000"/>
              <a:gd name="connsiteX7" fmla="*/ 9382 w 10000"/>
              <a:gd name="connsiteY7" fmla="*/ 6451 h 10000"/>
              <a:gd name="connsiteX8" fmla="*/ 10000 w 10000"/>
              <a:gd name="connsiteY8" fmla="*/ 10000 h 10000"/>
              <a:gd name="connsiteX9" fmla="*/ 0 w 10000"/>
              <a:gd name="connsiteY9" fmla="*/ 10000 h 10000"/>
              <a:gd name="connsiteX0" fmla="*/ 0 w 9496"/>
              <a:gd name="connsiteY0" fmla="*/ 10000 h 10000"/>
              <a:gd name="connsiteX1" fmla="*/ 32 w 9496"/>
              <a:gd name="connsiteY1" fmla="*/ 0 h 10000"/>
              <a:gd name="connsiteX2" fmla="*/ 4382 w 9496"/>
              <a:gd name="connsiteY2" fmla="*/ 503 h 10000"/>
              <a:gd name="connsiteX3" fmla="*/ 5979 w 9496"/>
              <a:gd name="connsiteY3" fmla="*/ 1487 h 10000"/>
              <a:gd name="connsiteX4" fmla="*/ 7213 w 9496"/>
              <a:gd name="connsiteY4" fmla="*/ 2565 h 10000"/>
              <a:gd name="connsiteX5" fmla="*/ 8213 w 9496"/>
              <a:gd name="connsiteY5" fmla="*/ 3861 h 10000"/>
              <a:gd name="connsiteX6" fmla="*/ 8872 w 9496"/>
              <a:gd name="connsiteY6" fmla="*/ 5084 h 10000"/>
              <a:gd name="connsiteX7" fmla="*/ 9382 w 9496"/>
              <a:gd name="connsiteY7" fmla="*/ 6451 h 10000"/>
              <a:gd name="connsiteX8" fmla="*/ 9496 w 9496"/>
              <a:gd name="connsiteY8" fmla="*/ 6457 h 10000"/>
              <a:gd name="connsiteX9" fmla="*/ 0 w 9496"/>
              <a:gd name="connsiteY9" fmla="*/ 10000 h 10000"/>
              <a:gd name="connsiteX0" fmla="*/ 0 w 9880"/>
              <a:gd name="connsiteY0" fmla="*/ 10000 h 11075"/>
              <a:gd name="connsiteX1" fmla="*/ 34 w 9880"/>
              <a:gd name="connsiteY1" fmla="*/ 0 h 11075"/>
              <a:gd name="connsiteX2" fmla="*/ 4615 w 9880"/>
              <a:gd name="connsiteY2" fmla="*/ 503 h 11075"/>
              <a:gd name="connsiteX3" fmla="*/ 6296 w 9880"/>
              <a:gd name="connsiteY3" fmla="*/ 1487 h 11075"/>
              <a:gd name="connsiteX4" fmla="*/ 7596 w 9880"/>
              <a:gd name="connsiteY4" fmla="*/ 2565 h 11075"/>
              <a:gd name="connsiteX5" fmla="*/ 8649 w 9880"/>
              <a:gd name="connsiteY5" fmla="*/ 3861 h 11075"/>
              <a:gd name="connsiteX6" fmla="*/ 9343 w 9880"/>
              <a:gd name="connsiteY6" fmla="*/ 5084 h 11075"/>
              <a:gd name="connsiteX7" fmla="*/ 9880 w 9880"/>
              <a:gd name="connsiteY7" fmla="*/ 6451 h 11075"/>
              <a:gd name="connsiteX8" fmla="*/ 0 w 9880"/>
              <a:gd name="connsiteY8" fmla="*/ 10000 h 11075"/>
              <a:gd name="connsiteX0" fmla="*/ 0 w 9456"/>
              <a:gd name="connsiteY0" fmla="*/ 9029 h 9029"/>
              <a:gd name="connsiteX1" fmla="*/ 34 w 9456"/>
              <a:gd name="connsiteY1" fmla="*/ 0 h 9029"/>
              <a:gd name="connsiteX2" fmla="*/ 4671 w 9456"/>
              <a:gd name="connsiteY2" fmla="*/ 454 h 9029"/>
              <a:gd name="connsiteX3" fmla="*/ 6372 w 9456"/>
              <a:gd name="connsiteY3" fmla="*/ 1343 h 9029"/>
              <a:gd name="connsiteX4" fmla="*/ 7688 w 9456"/>
              <a:gd name="connsiteY4" fmla="*/ 2316 h 9029"/>
              <a:gd name="connsiteX5" fmla="*/ 8754 w 9456"/>
              <a:gd name="connsiteY5" fmla="*/ 3486 h 9029"/>
              <a:gd name="connsiteX6" fmla="*/ 9456 w 9456"/>
              <a:gd name="connsiteY6" fmla="*/ 4591 h 9029"/>
              <a:gd name="connsiteX7" fmla="*/ 0 w 9456"/>
              <a:gd name="connsiteY7" fmla="*/ 9029 h 9029"/>
              <a:gd name="connsiteX0" fmla="*/ 0 w 10000"/>
              <a:gd name="connsiteY0" fmla="*/ 10000 h 10000"/>
              <a:gd name="connsiteX1" fmla="*/ 36 w 10000"/>
              <a:gd name="connsiteY1" fmla="*/ 0 h 10000"/>
              <a:gd name="connsiteX2" fmla="*/ 4940 w 10000"/>
              <a:gd name="connsiteY2" fmla="*/ 503 h 10000"/>
              <a:gd name="connsiteX3" fmla="*/ 6739 w 10000"/>
              <a:gd name="connsiteY3" fmla="*/ 1487 h 10000"/>
              <a:gd name="connsiteX4" fmla="*/ 8130 w 10000"/>
              <a:gd name="connsiteY4" fmla="*/ 2565 h 10000"/>
              <a:gd name="connsiteX5" fmla="*/ 8106 w 10000"/>
              <a:gd name="connsiteY5" fmla="*/ 2523 h 10000"/>
              <a:gd name="connsiteX6" fmla="*/ 10000 w 10000"/>
              <a:gd name="connsiteY6" fmla="*/ 5085 h 10000"/>
              <a:gd name="connsiteX7" fmla="*/ 0 w 10000"/>
              <a:gd name="connsiteY7" fmla="*/ 10000 h 10000"/>
              <a:gd name="connsiteX0" fmla="*/ 0 w 8780"/>
              <a:gd name="connsiteY0" fmla="*/ 10000 h 10000"/>
              <a:gd name="connsiteX1" fmla="*/ 36 w 8780"/>
              <a:gd name="connsiteY1" fmla="*/ 0 h 10000"/>
              <a:gd name="connsiteX2" fmla="*/ 4940 w 8780"/>
              <a:gd name="connsiteY2" fmla="*/ 503 h 10000"/>
              <a:gd name="connsiteX3" fmla="*/ 6739 w 8780"/>
              <a:gd name="connsiteY3" fmla="*/ 1487 h 10000"/>
              <a:gd name="connsiteX4" fmla="*/ 8130 w 8780"/>
              <a:gd name="connsiteY4" fmla="*/ 2565 h 10000"/>
              <a:gd name="connsiteX5" fmla="*/ 8106 w 8780"/>
              <a:gd name="connsiteY5" fmla="*/ 2523 h 10000"/>
              <a:gd name="connsiteX6" fmla="*/ 8780 w 8780"/>
              <a:gd name="connsiteY6" fmla="*/ 3301 h 10000"/>
              <a:gd name="connsiteX7" fmla="*/ 0 w 8780"/>
              <a:gd name="connsiteY7" fmla="*/ 10000 h 10000"/>
              <a:gd name="connsiteX0" fmla="*/ 0 w 10000"/>
              <a:gd name="connsiteY0" fmla="*/ 9724 h 9724"/>
              <a:gd name="connsiteX1" fmla="*/ 3056 w 10000"/>
              <a:gd name="connsiteY1" fmla="*/ 0 h 9724"/>
              <a:gd name="connsiteX2" fmla="*/ 5626 w 10000"/>
              <a:gd name="connsiteY2" fmla="*/ 227 h 9724"/>
              <a:gd name="connsiteX3" fmla="*/ 7675 w 10000"/>
              <a:gd name="connsiteY3" fmla="*/ 1211 h 9724"/>
              <a:gd name="connsiteX4" fmla="*/ 9260 w 10000"/>
              <a:gd name="connsiteY4" fmla="*/ 2289 h 9724"/>
              <a:gd name="connsiteX5" fmla="*/ 9232 w 10000"/>
              <a:gd name="connsiteY5" fmla="*/ 2247 h 9724"/>
              <a:gd name="connsiteX6" fmla="*/ 10000 w 10000"/>
              <a:gd name="connsiteY6" fmla="*/ 3025 h 9724"/>
              <a:gd name="connsiteX7" fmla="*/ 0 w 10000"/>
              <a:gd name="connsiteY7" fmla="*/ 9724 h 9724"/>
              <a:gd name="connsiteX0" fmla="*/ 0 w 10000"/>
              <a:gd name="connsiteY0" fmla="*/ 10915 h 10915"/>
              <a:gd name="connsiteX1" fmla="*/ 3056 w 10000"/>
              <a:gd name="connsiteY1" fmla="*/ 915 h 10915"/>
              <a:gd name="connsiteX2" fmla="*/ 5626 w 10000"/>
              <a:gd name="connsiteY2" fmla="*/ 1148 h 10915"/>
              <a:gd name="connsiteX3" fmla="*/ 7675 w 10000"/>
              <a:gd name="connsiteY3" fmla="*/ 2160 h 10915"/>
              <a:gd name="connsiteX4" fmla="*/ 9260 w 10000"/>
              <a:gd name="connsiteY4" fmla="*/ 3269 h 10915"/>
              <a:gd name="connsiteX5" fmla="*/ 9232 w 10000"/>
              <a:gd name="connsiteY5" fmla="*/ 3226 h 10915"/>
              <a:gd name="connsiteX6" fmla="*/ 10000 w 10000"/>
              <a:gd name="connsiteY6" fmla="*/ 4026 h 10915"/>
              <a:gd name="connsiteX7" fmla="*/ 0 w 10000"/>
              <a:gd name="connsiteY7" fmla="*/ 10915 h 10915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36 h 10036"/>
              <a:gd name="connsiteX1" fmla="*/ 3056 w 10000"/>
              <a:gd name="connsiteY1" fmla="*/ 36 h 10036"/>
              <a:gd name="connsiteX2" fmla="*/ 5626 w 10000"/>
              <a:gd name="connsiteY2" fmla="*/ 269 h 10036"/>
              <a:gd name="connsiteX3" fmla="*/ 7675 w 10000"/>
              <a:gd name="connsiteY3" fmla="*/ 1281 h 10036"/>
              <a:gd name="connsiteX4" fmla="*/ 9260 w 10000"/>
              <a:gd name="connsiteY4" fmla="*/ 2390 h 10036"/>
              <a:gd name="connsiteX5" fmla="*/ 9232 w 10000"/>
              <a:gd name="connsiteY5" fmla="*/ 2347 h 10036"/>
              <a:gd name="connsiteX6" fmla="*/ 10000 w 10000"/>
              <a:gd name="connsiteY6" fmla="*/ 3147 h 10036"/>
              <a:gd name="connsiteX7" fmla="*/ 0 w 10000"/>
              <a:gd name="connsiteY7" fmla="*/ 10036 h 10036"/>
              <a:gd name="connsiteX0" fmla="*/ 0 w 10000"/>
              <a:gd name="connsiteY0" fmla="*/ 10036 h 10036"/>
              <a:gd name="connsiteX1" fmla="*/ 3056 w 10000"/>
              <a:gd name="connsiteY1" fmla="*/ 36 h 10036"/>
              <a:gd name="connsiteX2" fmla="*/ 5626 w 10000"/>
              <a:gd name="connsiteY2" fmla="*/ 269 h 10036"/>
              <a:gd name="connsiteX3" fmla="*/ 7675 w 10000"/>
              <a:gd name="connsiteY3" fmla="*/ 1281 h 10036"/>
              <a:gd name="connsiteX4" fmla="*/ 9260 w 10000"/>
              <a:gd name="connsiteY4" fmla="*/ 2390 h 10036"/>
              <a:gd name="connsiteX5" fmla="*/ 9232 w 10000"/>
              <a:gd name="connsiteY5" fmla="*/ 2347 h 10036"/>
              <a:gd name="connsiteX6" fmla="*/ 10000 w 10000"/>
              <a:gd name="connsiteY6" fmla="*/ 3147 h 10036"/>
              <a:gd name="connsiteX7" fmla="*/ 0 w 10000"/>
              <a:gd name="connsiteY7" fmla="*/ 10036 h 10036"/>
              <a:gd name="connsiteX0" fmla="*/ 0 w 10000"/>
              <a:gd name="connsiteY0" fmla="*/ 10036 h 10036"/>
              <a:gd name="connsiteX1" fmla="*/ 3056 w 10000"/>
              <a:gd name="connsiteY1" fmla="*/ 36 h 10036"/>
              <a:gd name="connsiteX2" fmla="*/ 5626 w 10000"/>
              <a:gd name="connsiteY2" fmla="*/ 269 h 10036"/>
              <a:gd name="connsiteX3" fmla="*/ 7675 w 10000"/>
              <a:gd name="connsiteY3" fmla="*/ 1281 h 10036"/>
              <a:gd name="connsiteX4" fmla="*/ 9260 w 10000"/>
              <a:gd name="connsiteY4" fmla="*/ 2390 h 10036"/>
              <a:gd name="connsiteX5" fmla="*/ 9232 w 10000"/>
              <a:gd name="connsiteY5" fmla="*/ 2347 h 10036"/>
              <a:gd name="connsiteX6" fmla="*/ 10000 w 10000"/>
              <a:gd name="connsiteY6" fmla="*/ 3147 h 10036"/>
              <a:gd name="connsiteX7" fmla="*/ 0 w 10000"/>
              <a:gd name="connsiteY7" fmla="*/ 10036 h 1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0" h="10036">
                <a:moveTo>
                  <a:pt x="0" y="10036"/>
                </a:moveTo>
                <a:cubicBezTo>
                  <a:pt x="3077" y="0"/>
                  <a:pt x="2070" y="3301"/>
                  <a:pt x="3056" y="36"/>
                </a:cubicBezTo>
                <a:cubicBezTo>
                  <a:pt x="3436" y="151"/>
                  <a:pt x="3765" y="96"/>
                  <a:pt x="5626" y="269"/>
                </a:cubicBezTo>
                <a:lnTo>
                  <a:pt x="7675" y="1281"/>
                </a:lnTo>
                <a:lnTo>
                  <a:pt x="9260" y="2390"/>
                </a:lnTo>
                <a:cubicBezTo>
                  <a:pt x="9251" y="2376"/>
                  <a:pt x="9241" y="2361"/>
                  <a:pt x="9232" y="2347"/>
                </a:cubicBezTo>
                <a:lnTo>
                  <a:pt x="10000" y="3147"/>
                </a:lnTo>
                <a:lnTo>
                  <a:pt x="0" y="10036"/>
                </a:lnTo>
                <a:close/>
              </a:path>
            </a:pathLst>
          </a:custGeom>
          <a:solidFill>
            <a:srgbClr val="FFFF0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 rot="17395011">
            <a:off x="1221585" y="4370446"/>
            <a:ext cx="422275" cy="422275"/>
            <a:chOff x="1455" y="3332"/>
            <a:chExt cx="266" cy="266"/>
          </a:xfrm>
        </p:grpSpPr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1455" y="3332"/>
              <a:ext cx="266" cy="266"/>
              <a:chOff x="1455" y="3332"/>
              <a:chExt cx="266" cy="266"/>
            </a:xfrm>
          </p:grpSpPr>
          <p:sp>
            <p:nvSpPr>
              <p:cNvPr id="52" name="Line 16"/>
              <p:cNvSpPr>
                <a:spLocks noChangeShapeType="1"/>
              </p:cNvSpPr>
              <p:nvPr/>
            </p:nvSpPr>
            <p:spPr bwMode="auto">
              <a:xfrm>
                <a:off x="1455" y="3404"/>
                <a:ext cx="266" cy="11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  <p:sp>
            <p:nvSpPr>
              <p:cNvPr id="53" name="Line 17"/>
              <p:cNvSpPr>
                <a:spLocks noChangeShapeType="1"/>
              </p:cNvSpPr>
              <p:nvPr/>
            </p:nvSpPr>
            <p:spPr bwMode="auto">
              <a:xfrm rot="5400000" flipH="1" flipV="1">
                <a:off x="1463" y="3406"/>
                <a:ext cx="266" cy="11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</p:grpSp>
        <p:sp>
          <p:nvSpPr>
            <p:cNvPr id="49" name="Line 20"/>
            <p:cNvSpPr>
              <a:spLocks noChangeShapeType="1"/>
            </p:cNvSpPr>
            <p:nvPr/>
          </p:nvSpPr>
          <p:spPr bwMode="auto">
            <a:xfrm>
              <a:off x="1455" y="3404"/>
              <a:ext cx="266" cy="11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4" name="Group 52"/>
          <p:cNvGrpSpPr>
            <a:grpSpLocks/>
          </p:cNvGrpSpPr>
          <p:nvPr/>
        </p:nvGrpSpPr>
        <p:grpSpPr bwMode="auto">
          <a:xfrm rot="17219469">
            <a:off x="5729417" y="4378464"/>
            <a:ext cx="422275" cy="422275"/>
            <a:chOff x="1455" y="3332"/>
            <a:chExt cx="266" cy="266"/>
          </a:xfrm>
        </p:grpSpPr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1455" y="3332"/>
              <a:ext cx="266" cy="266"/>
              <a:chOff x="1455" y="3332"/>
              <a:chExt cx="266" cy="266"/>
            </a:xfrm>
          </p:grpSpPr>
          <p:sp>
            <p:nvSpPr>
              <p:cNvPr id="62" name="Line 16"/>
              <p:cNvSpPr>
                <a:spLocks noChangeShapeType="1"/>
              </p:cNvSpPr>
              <p:nvPr/>
            </p:nvSpPr>
            <p:spPr bwMode="auto">
              <a:xfrm>
                <a:off x="1455" y="3404"/>
                <a:ext cx="266" cy="11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  <p:sp>
            <p:nvSpPr>
              <p:cNvPr id="63" name="Line 17"/>
              <p:cNvSpPr>
                <a:spLocks noChangeShapeType="1"/>
              </p:cNvSpPr>
              <p:nvPr/>
            </p:nvSpPr>
            <p:spPr bwMode="auto">
              <a:xfrm rot="5400000" flipH="1" flipV="1">
                <a:off x="1463" y="3406"/>
                <a:ext cx="266" cy="11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</p:grpSp>
        <p:sp>
          <p:nvSpPr>
            <p:cNvPr id="59" name="Line 20"/>
            <p:cNvSpPr>
              <a:spLocks noChangeShapeType="1"/>
            </p:cNvSpPr>
            <p:nvPr/>
          </p:nvSpPr>
          <p:spPr bwMode="auto">
            <a:xfrm>
              <a:off x="1455" y="3404"/>
              <a:ext cx="266" cy="11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64" name="Rettangolo 63"/>
          <p:cNvSpPr/>
          <p:nvPr/>
        </p:nvSpPr>
        <p:spPr bwMode="auto">
          <a:xfrm>
            <a:off x="1441908" y="5393573"/>
            <a:ext cx="397043" cy="397043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65" name="Rettangolo 64"/>
          <p:cNvSpPr/>
          <p:nvPr/>
        </p:nvSpPr>
        <p:spPr bwMode="auto">
          <a:xfrm>
            <a:off x="5937709" y="5405353"/>
            <a:ext cx="397043" cy="397043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6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241" y="135465"/>
            <a:ext cx="9005099" cy="347663"/>
          </a:xfrm>
        </p:spPr>
        <p:txBody>
          <a:bodyPr/>
          <a:lstStyle/>
          <a:p>
            <a:r>
              <a:rPr lang="it-I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CRITERIO </a:t>
            </a:r>
            <a:r>
              <a:rPr lang="it-I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CONGRUENZA DEI </a:t>
            </a:r>
            <a:r>
              <a:rPr lang="it-I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TRIANGOLI RETTANGOLI</a:t>
            </a:r>
            <a:endParaRPr lang="it-IT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364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64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764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964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164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364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/>
      <p:bldP spid="37" grpId="0"/>
      <p:bldP spid="38" grpId="0"/>
      <p:bldP spid="39" grpId="0"/>
      <p:bldP spid="40" grpId="0" animBg="1"/>
      <p:bldP spid="41" grpId="0"/>
      <p:bldP spid="42" grpId="0"/>
      <p:bldP spid="43" grpId="0"/>
      <p:bldP spid="44" grpId="0" animBg="1"/>
      <p:bldP spid="45" grpId="0" animBg="1"/>
      <p:bldP spid="64" grpId="0" animBg="1"/>
      <p:bldP spid="6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15311" y="135465"/>
            <a:ext cx="9013880" cy="347663"/>
          </a:xfrm>
        </p:spPr>
        <p:txBody>
          <a:bodyPr/>
          <a:lstStyle/>
          <a:p>
            <a:r>
              <a:rPr lang="it-I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CRITERIO </a:t>
            </a:r>
            <a:r>
              <a:rPr lang="it-I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CONGRUENZA DEI </a:t>
            </a:r>
            <a:r>
              <a:rPr lang="it-I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TRIANGOLI RETTANGOLI</a:t>
            </a:r>
            <a:endParaRPr lang="it-IT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234711" y="736091"/>
            <a:ext cx="9360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000" b="1" dirty="0" smtClean="0"/>
              <a:t>Due triangoli rettangoli sono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congruenti</a:t>
            </a:r>
            <a:r>
              <a:rPr lang="it-IT" sz="2000" b="1" dirty="0" smtClean="0"/>
              <a:t> se hanno l’ipotenusa e un angolo acuto rispettivamente  congruenti.</a:t>
            </a:r>
            <a:endParaRPr lang="it-IT" sz="2000" b="1" dirty="0"/>
          </a:p>
        </p:txBody>
      </p:sp>
      <p:sp>
        <p:nvSpPr>
          <p:cNvPr id="36" name="Triangolo rettangolo 35"/>
          <p:cNvSpPr/>
          <p:nvPr/>
        </p:nvSpPr>
        <p:spPr bwMode="auto">
          <a:xfrm>
            <a:off x="1443792" y="3771081"/>
            <a:ext cx="2646947" cy="2021305"/>
          </a:xfrm>
          <a:prstGeom prst="rtTriangle">
            <a:avLst/>
          </a:prstGeom>
          <a:solidFill>
            <a:srgbClr val="99CC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7" name="Text Box 44"/>
          <p:cNvSpPr txBox="1">
            <a:spLocks noChangeArrowheads="1"/>
          </p:cNvSpPr>
          <p:nvPr/>
        </p:nvSpPr>
        <p:spPr bwMode="auto">
          <a:xfrm>
            <a:off x="4057485" y="5626012"/>
            <a:ext cx="341312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38" name="Text Box 45"/>
          <p:cNvSpPr txBox="1">
            <a:spLocks noChangeArrowheads="1"/>
          </p:cNvSpPr>
          <p:nvPr/>
        </p:nvSpPr>
        <p:spPr bwMode="auto">
          <a:xfrm>
            <a:off x="1188704" y="5702675"/>
            <a:ext cx="339725" cy="3683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A</a:t>
            </a:r>
          </a:p>
        </p:txBody>
      </p:sp>
      <p:sp>
        <p:nvSpPr>
          <p:cNvPr id="39" name="Text Box 47"/>
          <p:cNvSpPr txBox="1">
            <a:spLocks noChangeArrowheads="1"/>
          </p:cNvSpPr>
          <p:nvPr/>
        </p:nvSpPr>
        <p:spPr bwMode="auto">
          <a:xfrm>
            <a:off x="1239551" y="3446921"/>
            <a:ext cx="344487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C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 rot="17597886">
            <a:off x="2536828" y="4686845"/>
            <a:ext cx="466725" cy="214313"/>
            <a:chOff x="821" y="2836"/>
            <a:chExt cx="294" cy="135"/>
          </a:xfrm>
        </p:grpSpPr>
        <p:sp>
          <p:nvSpPr>
            <p:cNvPr id="41" name="Line 19"/>
            <p:cNvSpPr>
              <a:spLocks noChangeShapeType="1"/>
            </p:cNvSpPr>
            <p:nvPr/>
          </p:nvSpPr>
          <p:spPr bwMode="auto">
            <a:xfrm>
              <a:off x="834" y="2836"/>
              <a:ext cx="281" cy="7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42" name="Line 21"/>
            <p:cNvSpPr>
              <a:spLocks noChangeShapeType="1"/>
            </p:cNvSpPr>
            <p:nvPr/>
          </p:nvSpPr>
          <p:spPr bwMode="auto">
            <a:xfrm>
              <a:off x="821" y="2897"/>
              <a:ext cx="281" cy="7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0" y="2074625"/>
            <a:ext cx="9906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1600" u="sng" dirty="0" smtClean="0"/>
              <a:t>Dimostrazione</a:t>
            </a:r>
          </a:p>
          <a:p>
            <a:pPr>
              <a:spcBef>
                <a:spcPct val="50000"/>
              </a:spcBef>
            </a:pPr>
            <a:r>
              <a:rPr lang="it-IT" sz="1600" dirty="0" smtClean="0"/>
              <a:t>Gli angoli B e B’ sono congruenti per ipotesi. Gli angoli A e A’ congruenti perché retti. </a:t>
            </a:r>
            <a:br>
              <a:rPr lang="it-IT" sz="1600" dirty="0" smtClean="0"/>
            </a:br>
            <a:r>
              <a:rPr lang="it-IT" sz="1600" dirty="0" smtClean="0"/>
              <a:t>Pertanto, essendo la somma degli angoli interni di un triangolo qualsiasi uguale a un angolo piatto, si ha che anche gli angoli C  e C’ sono congruenti. </a:t>
            </a:r>
            <a:br>
              <a:rPr lang="it-IT" sz="1600" dirty="0" smtClean="0"/>
            </a:br>
            <a:r>
              <a:rPr lang="it-IT" sz="1600" dirty="0" smtClean="0"/>
              <a:t>Inoltre essendo BC </a:t>
            </a:r>
            <a:r>
              <a:rPr lang="it-IT" sz="1600" dirty="0" smtClean="0">
                <a:sym typeface="Symbol"/>
              </a:rPr>
              <a:t> </a:t>
            </a:r>
            <a:r>
              <a:rPr lang="it-IT" sz="1600" dirty="0" err="1" smtClean="0">
                <a:sym typeface="Symbol"/>
              </a:rPr>
              <a:t>B’C</a:t>
            </a:r>
            <a:r>
              <a:rPr lang="it-IT" sz="1600" dirty="0" smtClean="0">
                <a:sym typeface="Symbol"/>
              </a:rPr>
              <a:t>’ , </a:t>
            </a:r>
            <a:r>
              <a:rPr lang="it-IT" sz="1600" dirty="0" smtClean="0"/>
              <a:t>per il II criterio di congruenza i due triangoli sono congruenti.</a:t>
            </a:r>
          </a:p>
        </p:txBody>
      </p:sp>
      <p:sp>
        <p:nvSpPr>
          <p:cNvPr id="44" name="Triangolo rettangolo 43"/>
          <p:cNvSpPr/>
          <p:nvPr/>
        </p:nvSpPr>
        <p:spPr bwMode="auto">
          <a:xfrm>
            <a:off x="5939592" y="3779098"/>
            <a:ext cx="2646947" cy="2021305"/>
          </a:xfrm>
          <a:prstGeom prst="rtTriangle">
            <a:avLst/>
          </a:prstGeom>
          <a:solidFill>
            <a:srgbClr val="99CC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45" name="Text Box 44"/>
          <p:cNvSpPr txBox="1">
            <a:spLocks noChangeArrowheads="1"/>
          </p:cNvSpPr>
          <p:nvPr/>
        </p:nvSpPr>
        <p:spPr bwMode="auto">
          <a:xfrm>
            <a:off x="8553285" y="5634029"/>
            <a:ext cx="40588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B’</a:t>
            </a:r>
            <a:endParaRPr lang="it-IT" dirty="0"/>
          </a:p>
        </p:txBody>
      </p:sp>
      <p:sp>
        <p:nvSpPr>
          <p:cNvPr id="46" name="Text Box 45"/>
          <p:cNvSpPr txBox="1">
            <a:spLocks noChangeArrowheads="1"/>
          </p:cNvSpPr>
          <p:nvPr/>
        </p:nvSpPr>
        <p:spPr bwMode="auto">
          <a:xfrm>
            <a:off x="5600280" y="5674596"/>
            <a:ext cx="404278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A’</a:t>
            </a:r>
            <a:endParaRPr lang="it-IT" dirty="0"/>
          </a:p>
        </p:txBody>
      </p:sp>
      <p:sp>
        <p:nvSpPr>
          <p:cNvPr id="47" name="Text Box 47"/>
          <p:cNvSpPr txBox="1">
            <a:spLocks noChangeArrowheads="1"/>
          </p:cNvSpPr>
          <p:nvPr/>
        </p:nvSpPr>
        <p:spPr bwMode="auto">
          <a:xfrm>
            <a:off x="5735351" y="3454938"/>
            <a:ext cx="409086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C’</a:t>
            </a:r>
            <a:endParaRPr lang="it-IT" dirty="0"/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 rot="17544120">
            <a:off x="7092787" y="4694863"/>
            <a:ext cx="466725" cy="214313"/>
            <a:chOff x="821" y="2836"/>
            <a:chExt cx="294" cy="135"/>
          </a:xfrm>
        </p:grpSpPr>
        <p:sp>
          <p:nvSpPr>
            <p:cNvPr id="49" name="Line 19"/>
            <p:cNvSpPr>
              <a:spLocks noChangeShapeType="1"/>
            </p:cNvSpPr>
            <p:nvPr/>
          </p:nvSpPr>
          <p:spPr bwMode="auto">
            <a:xfrm>
              <a:off x="834" y="2836"/>
              <a:ext cx="281" cy="7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54" name="Line 21"/>
            <p:cNvSpPr>
              <a:spLocks noChangeShapeType="1"/>
            </p:cNvSpPr>
            <p:nvPr/>
          </p:nvSpPr>
          <p:spPr bwMode="auto">
            <a:xfrm>
              <a:off x="821" y="2897"/>
              <a:ext cx="281" cy="7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55" name="Freeform 23"/>
          <p:cNvSpPr>
            <a:spLocks/>
          </p:cNvSpPr>
          <p:nvPr/>
        </p:nvSpPr>
        <p:spPr bwMode="auto">
          <a:xfrm rot="7633055">
            <a:off x="1246128" y="3886762"/>
            <a:ext cx="581198" cy="661953"/>
          </a:xfrm>
          <a:custGeom>
            <a:avLst/>
            <a:gdLst>
              <a:gd name="connsiteX0" fmla="*/ 0 w 10330"/>
              <a:gd name="connsiteY0" fmla="*/ 10000 h 10000"/>
              <a:gd name="connsiteX1" fmla="*/ 1978 w 10330"/>
              <a:gd name="connsiteY1" fmla="*/ 0 h 10000"/>
              <a:gd name="connsiteX2" fmla="*/ 4527 w 10330"/>
              <a:gd name="connsiteY2" fmla="*/ 638 h 10000"/>
              <a:gd name="connsiteX3" fmla="*/ 6176 w 10330"/>
              <a:gd name="connsiteY3" fmla="*/ 1608 h 10000"/>
              <a:gd name="connsiteX4" fmla="*/ 7451 w 10330"/>
              <a:gd name="connsiteY4" fmla="*/ 2671 h 10000"/>
              <a:gd name="connsiteX5" fmla="*/ 8484 w 10330"/>
              <a:gd name="connsiteY5" fmla="*/ 3948 h 10000"/>
              <a:gd name="connsiteX6" fmla="*/ 9165 w 10330"/>
              <a:gd name="connsiteY6" fmla="*/ 5154 h 10000"/>
              <a:gd name="connsiteX7" fmla="*/ 9692 w 10330"/>
              <a:gd name="connsiteY7" fmla="*/ 6501 h 10000"/>
              <a:gd name="connsiteX8" fmla="*/ 10330 w 10330"/>
              <a:gd name="connsiteY8" fmla="*/ 10000 h 10000"/>
              <a:gd name="connsiteX9" fmla="*/ 0 w 10330"/>
              <a:gd name="connsiteY9" fmla="*/ 10000 h 10000"/>
              <a:gd name="connsiteX0" fmla="*/ 0 w 10330"/>
              <a:gd name="connsiteY0" fmla="*/ 9858 h 9858"/>
              <a:gd name="connsiteX1" fmla="*/ 33 w 10330"/>
              <a:gd name="connsiteY1" fmla="*/ 0 h 9858"/>
              <a:gd name="connsiteX2" fmla="*/ 4527 w 10330"/>
              <a:gd name="connsiteY2" fmla="*/ 496 h 9858"/>
              <a:gd name="connsiteX3" fmla="*/ 6176 w 10330"/>
              <a:gd name="connsiteY3" fmla="*/ 1466 h 9858"/>
              <a:gd name="connsiteX4" fmla="*/ 7451 w 10330"/>
              <a:gd name="connsiteY4" fmla="*/ 2529 h 9858"/>
              <a:gd name="connsiteX5" fmla="*/ 8484 w 10330"/>
              <a:gd name="connsiteY5" fmla="*/ 3806 h 9858"/>
              <a:gd name="connsiteX6" fmla="*/ 9165 w 10330"/>
              <a:gd name="connsiteY6" fmla="*/ 5012 h 9858"/>
              <a:gd name="connsiteX7" fmla="*/ 9692 w 10330"/>
              <a:gd name="connsiteY7" fmla="*/ 6359 h 9858"/>
              <a:gd name="connsiteX8" fmla="*/ 10330 w 10330"/>
              <a:gd name="connsiteY8" fmla="*/ 9858 h 9858"/>
              <a:gd name="connsiteX9" fmla="*/ 0 w 10330"/>
              <a:gd name="connsiteY9" fmla="*/ 9858 h 9858"/>
              <a:gd name="connsiteX0" fmla="*/ 0 w 10000"/>
              <a:gd name="connsiteY0" fmla="*/ 10000 h 10000"/>
              <a:gd name="connsiteX1" fmla="*/ 32 w 10000"/>
              <a:gd name="connsiteY1" fmla="*/ 0 h 10000"/>
              <a:gd name="connsiteX2" fmla="*/ 4382 w 10000"/>
              <a:gd name="connsiteY2" fmla="*/ 503 h 10000"/>
              <a:gd name="connsiteX3" fmla="*/ 5979 w 10000"/>
              <a:gd name="connsiteY3" fmla="*/ 1487 h 10000"/>
              <a:gd name="connsiteX4" fmla="*/ 7213 w 10000"/>
              <a:gd name="connsiteY4" fmla="*/ 2565 h 10000"/>
              <a:gd name="connsiteX5" fmla="*/ 8213 w 10000"/>
              <a:gd name="connsiteY5" fmla="*/ 3861 h 10000"/>
              <a:gd name="connsiteX6" fmla="*/ 8872 w 10000"/>
              <a:gd name="connsiteY6" fmla="*/ 5084 h 10000"/>
              <a:gd name="connsiteX7" fmla="*/ 9382 w 10000"/>
              <a:gd name="connsiteY7" fmla="*/ 6451 h 10000"/>
              <a:gd name="connsiteX8" fmla="*/ 10000 w 10000"/>
              <a:gd name="connsiteY8" fmla="*/ 10000 h 10000"/>
              <a:gd name="connsiteX9" fmla="*/ 0 w 10000"/>
              <a:gd name="connsiteY9" fmla="*/ 10000 h 10000"/>
              <a:gd name="connsiteX0" fmla="*/ 0 w 10000"/>
              <a:gd name="connsiteY0" fmla="*/ 10000 h 10000"/>
              <a:gd name="connsiteX1" fmla="*/ 32 w 10000"/>
              <a:gd name="connsiteY1" fmla="*/ 0 h 10000"/>
              <a:gd name="connsiteX2" fmla="*/ 4382 w 10000"/>
              <a:gd name="connsiteY2" fmla="*/ 503 h 10000"/>
              <a:gd name="connsiteX3" fmla="*/ 5979 w 10000"/>
              <a:gd name="connsiteY3" fmla="*/ 1487 h 10000"/>
              <a:gd name="connsiteX4" fmla="*/ 7213 w 10000"/>
              <a:gd name="connsiteY4" fmla="*/ 2565 h 10000"/>
              <a:gd name="connsiteX5" fmla="*/ 8213 w 10000"/>
              <a:gd name="connsiteY5" fmla="*/ 3861 h 10000"/>
              <a:gd name="connsiteX6" fmla="*/ 8872 w 10000"/>
              <a:gd name="connsiteY6" fmla="*/ 5084 h 10000"/>
              <a:gd name="connsiteX7" fmla="*/ 9382 w 10000"/>
              <a:gd name="connsiteY7" fmla="*/ 6451 h 10000"/>
              <a:gd name="connsiteX8" fmla="*/ 10000 w 10000"/>
              <a:gd name="connsiteY8" fmla="*/ 10000 h 10000"/>
              <a:gd name="connsiteX9" fmla="*/ 0 w 10000"/>
              <a:gd name="connsiteY9" fmla="*/ 10000 h 10000"/>
              <a:gd name="connsiteX0" fmla="*/ 0 w 9496"/>
              <a:gd name="connsiteY0" fmla="*/ 10000 h 10000"/>
              <a:gd name="connsiteX1" fmla="*/ 32 w 9496"/>
              <a:gd name="connsiteY1" fmla="*/ 0 h 10000"/>
              <a:gd name="connsiteX2" fmla="*/ 4382 w 9496"/>
              <a:gd name="connsiteY2" fmla="*/ 503 h 10000"/>
              <a:gd name="connsiteX3" fmla="*/ 5979 w 9496"/>
              <a:gd name="connsiteY3" fmla="*/ 1487 h 10000"/>
              <a:gd name="connsiteX4" fmla="*/ 7213 w 9496"/>
              <a:gd name="connsiteY4" fmla="*/ 2565 h 10000"/>
              <a:gd name="connsiteX5" fmla="*/ 8213 w 9496"/>
              <a:gd name="connsiteY5" fmla="*/ 3861 h 10000"/>
              <a:gd name="connsiteX6" fmla="*/ 8872 w 9496"/>
              <a:gd name="connsiteY6" fmla="*/ 5084 h 10000"/>
              <a:gd name="connsiteX7" fmla="*/ 9382 w 9496"/>
              <a:gd name="connsiteY7" fmla="*/ 6451 h 10000"/>
              <a:gd name="connsiteX8" fmla="*/ 9496 w 9496"/>
              <a:gd name="connsiteY8" fmla="*/ 6457 h 10000"/>
              <a:gd name="connsiteX9" fmla="*/ 0 w 9496"/>
              <a:gd name="connsiteY9" fmla="*/ 10000 h 10000"/>
              <a:gd name="connsiteX0" fmla="*/ 0 w 9880"/>
              <a:gd name="connsiteY0" fmla="*/ 10000 h 11075"/>
              <a:gd name="connsiteX1" fmla="*/ 34 w 9880"/>
              <a:gd name="connsiteY1" fmla="*/ 0 h 11075"/>
              <a:gd name="connsiteX2" fmla="*/ 4615 w 9880"/>
              <a:gd name="connsiteY2" fmla="*/ 503 h 11075"/>
              <a:gd name="connsiteX3" fmla="*/ 6296 w 9880"/>
              <a:gd name="connsiteY3" fmla="*/ 1487 h 11075"/>
              <a:gd name="connsiteX4" fmla="*/ 7596 w 9880"/>
              <a:gd name="connsiteY4" fmla="*/ 2565 h 11075"/>
              <a:gd name="connsiteX5" fmla="*/ 8649 w 9880"/>
              <a:gd name="connsiteY5" fmla="*/ 3861 h 11075"/>
              <a:gd name="connsiteX6" fmla="*/ 9343 w 9880"/>
              <a:gd name="connsiteY6" fmla="*/ 5084 h 11075"/>
              <a:gd name="connsiteX7" fmla="*/ 9880 w 9880"/>
              <a:gd name="connsiteY7" fmla="*/ 6451 h 11075"/>
              <a:gd name="connsiteX8" fmla="*/ 0 w 9880"/>
              <a:gd name="connsiteY8" fmla="*/ 10000 h 11075"/>
              <a:gd name="connsiteX0" fmla="*/ 0 w 9456"/>
              <a:gd name="connsiteY0" fmla="*/ 9029 h 9029"/>
              <a:gd name="connsiteX1" fmla="*/ 34 w 9456"/>
              <a:gd name="connsiteY1" fmla="*/ 0 h 9029"/>
              <a:gd name="connsiteX2" fmla="*/ 4671 w 9456"/>
              <a:gd name="connsiteY2" fmla="*/ 454 h 9029"/>
              <a:gd name="connsiteX3" fmla="*/ 6372 w 9456"/>
              <a:gd name="connsiteY3" fmla="*/ 1343 h 9029"/>
              <a:gd name="connsiteX4" fmla="*/ 7688 w 9456"/>
              <a:gd name="connsiteY4" fmla="*/ 2316 h 9029"/>
              <a:gd name="connsiteX5" fmla="*/ 8754 w 9456"/>
              <a:gd name="connsiteY5" fmla="*/ 3486 h 9029"/>
              <a:gd name="connsiteX6" fmla="*/ 9456 w 9456"/>
              <a:gd name="connsiteY6" fmla="*/ 4591 h 9029"/>
              <a:gd name="connsiteX7" fmla="*/ 0 w 9456"/>
              <a:gd name="connsiteY7" fmla="*/ 9029 h 9029"/>
              <a:gd name="connsiteX0" fmla="*/ 0 w 10000"/>
              <a:gd name="connsiteY0" fmla="*/ 10000 h 10000"/>
              <a:gd name="connsiteX1" fmla="*/ 36 w 10000"/>
              <a:gd name="connsiteY1" fmla="*/ 0 h 10000"/>
              <a:gd name="connsiteX2" fmla="*/ 4940 w 10000"/>
              <a:gd name="connsiteY2" fmla="*/ 503 h 10000"/>
              <a:gd name="connsiteX3" fmla="*/ 6739 w 10000"/>
              <a:gd name="connsiteY3" fmla="*/ 1487 h 10000"/>
              <a:gd name="connsiteX4" fmla="*/ 8130 w 10000"/>
              <a:gd name="connsiteY4" fmla="*/ 2565 h 10000"/>
              <a:gd name="connsiteX5" fmla="*/ 8106 w 10000"/>
              <a:gd name="connsiteY5" fmla="*/ 2523 h 10000"/>
              <a:gd name="connsiteX6" fmla="*/ 10000 w 10000"/>
              <a:gd name="connsiteY6" fmla="*/ 5085 h 10000"/>
              <a:gd name="connsiteX7" fmla="*/ 0 w 10000"/>
              <a:gd name="connsiteY7" fmla="*/ 10000 h 10000"/>
              <a:gd name="connsiteX0" fmla="*/ 0 w 8780"/>
              <a:gd name="connsiteY0" fmla="*/ 10000 h 10000"/>
              <a:gd name="connsiteX1" fmla="*/ 36 w 8780"/>
              <a:gd name="connsiteY1" fmla="*/ 0 h 10000"/>
              <a:gd name="connsiteX2" fmla="*/ 4940 w 8780"/>
              <a:gd name="connsiteY2" fmla="*/ 503 h 10000"/>
              <a:gd name="connsiteX3" fmla="*/ 6739 w 8780"/>
              <a:gd name="connsiteY3" fmla="*/ 1487 h 10000"/>
              <a:gd name="connsiteX4" fmla="*/ 8130 w 8780"/>
              <a:gd name="connsiteY4" fmla="*/ 2565 h 10000"/>
              <a:gd name="connsiteX5" fmla="*/ 8106 w 8780"/>
              <a:gd name="connsiteY5" fmla="*/ 2523 h 10000"/>
              <a:gd name="connsiteX6" fmla="*/ 8780 w 8780"/>
              <a:gd name="connsiteY6" fmla="*/ 3301 h 10000"/>
              <a:gd name="connsiteX7" fmla="*/ 0 w 8780"/>
              <a:gd name="connsiteY7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80" h="10000">
                <a:moveTo>
                  <a:pt x="0" y="10000"/>
                </a:moveTo>
                <a:cubicBezTo>
                  <a:pt x="13" y="6667"/>
                  <a:pt x="23" y="3333"/>
                  <a:pt x="36" y="0"/>
                </a:cubicBezTo>
                <a:cubicBezTo>
                  <a:pt x="3181" y="60"/>
                  <a:pt x="3306" y="334"/>
                  <a:pt x="4940" y="503"/>
                </a:cubicBezTo>
                <a:lnTo>
                  <a:pt x="6739" y="1487"/>
                </a:lnTo>
                <a:lnTo>
                  <a:pt x="8130" y="2565"/>
                </a:lnTo>
                <a:lnTo>
                  <a:pt x="8106" y="2523"/>
                </a:lnTo>
                <a:lnTo>
                  <a:pt x="8780" y="3301"/>
                </a:lnTo>
                <a:lnTo>
                  <a:pt x="0" y="10000"/>
                </a:lnTo>
                <a:close/>
              </a:path>
            </a:pathLst>
          </a:custGeom>
          <a:solidFill>
            <a:srgbClr val="0033CC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59" name="Freeform 23"/>
          <p:cNvSpPr>
            <a:spLocks/>
          </p:cNvSpPr>
          <p:nvPr/>
        </p:nvSpPr>
        <p:spPr bwMode="auto">
          <a:xfrm rot="7633055">
            <a:off x="5753960" y="3906812"/>
            <a:ext cx="581198" cy="661953"/>
          </a:xfrm>
          <a:custGeom>
            <a:avLst/>
            <a:gdLst>
              <a:gd name="connsiteX0" fmla="*/ 0 w 10330"/>
              <a:gd name="connsiteY0" fmla="*/ 10000 h 10000"/>
              <a:gd name="connsiteX1" fmla="*/ 1978 w 10330"/>
              <a:gd name="connsiteY1" fmla="*/ 0 h 10000"/>
              <a:gd name="connsiteX2" fmla="*/ 4527 w 10330"/>
              <a:gd name="connsiteY2" fmla="*/ 638 h 10000"/>
              <a:gd name="connsiteX3" fmla="*/ 6176 w 10330"/>
              <a:gd name="connsiteY3" fmla="*/ 1608 h 10000"/>
              <a:gd name="connsiteX4" fmla="*/ 7451 w 10330"/>
              <a:gd name="connsiteY4" fmla="*/ 2671 h 10000"/>
              <a:gd name="connsiteX5" fmla="*/ 8484 w 10330"/>
              <a:gd name="connsiteY5" fmla="*/ 3948 h 10000"/>
              <a:gd name="connsiteX6" fmla="*/ 9165 w 10330"/>
              <a:gd name="connsiteY6" fmla="*/ 5154 h 10000"/>
              <a:gd name="connsiteX7" fmla="*/ 9692 w 10330"/>
              <a:gd name="connsiteY7" fmla="*/ 6501 h 10000"/>
              <a:gd name="connsiteX8" fmla="*/ 10330 w 10330"/>
              <a:gd name="connsiteY8" fmla="*/ 10000 h 10000"/>
              <a:gd name="connsiteX9" fmla="*/ 0 w 10330"/>
              <a:gd name="connsiteY9" fmla="*/ 10000 h 10000"/>
              <a:gd name="connsiteX0" fmla="*/ 0 w 10330"/>
              <a:gd name="connsiteY0" fmla="*/ 9858 h 9858"/>
              <a:gd name="connsiteX1" fmla="*/ 33 w 10330"/>
              <a:gd name="connsiteY1" fmla="*/ 0 h 9858"/>
              <a:gd name="connsiteX2" fmla="*/ 4527 w 10330"/>
              <a:gd name="connsiteY2" fmla="*/ 496 h 9858"/>
              <a:gd name="connsiteX3" fmla="*/ 6176 w 10330"/>
              <a:gd name="connsiteY3" fmla="*/ 1466 h 9858"/>
              <a:gd name="connsiteX4" fmla="*/ 7451 w 10330"/>
              <a:gd name="connsiteY4" fmla="*/ 2529 h 9858"/>
              <a:gd name="connsiteX5" fmla="*/ 8484 w 10330"/>
              <a:gd name="connsiteY5" fmla="*/ 3806 h 9858"/>
              <a:gd name="connsiteX6" fmla="*/ 9165 w 10330"/>
              <a:gd name="connsiteY6" fmla="*/ 5012 h 9858"/>
              <a:gd name="connsiteX7" fmla="*/ 9692 w 10330"/>
              <a:gd name="connsiteY7" fmla="*/ 6359 h 9858"/>
              <a:gd name="connsiteX8" fmla="*/ 10330 w 10330"/>
              <a:gd name="connsiteY8" fmla="*/ 9858 h 9858"/>
              <a:gd name="connsiteX9" fmla="*/ 0 w 10330"/>
              <a:gd name="connsiteY9" fmla="*/ 9858 h 9858"/>
              <a:gd name="connsiteX0" fmla="*/ 0 w 10000"/>
              <a:gd name="connsiteY0" fmla="*/ 10000 h 10000"/>
              <a:gd name="connsiteX1" fmla="*/ 32 w 10000"/>
              <a:gd name="connsiteY1" fmla="*/ 0 h 10000"/>
              <a:gd name="connsiteX2" fmla="*/ 4382 w 10000"/>
              <a:gd name="connsiteY2" fmla="*/ 503 h 10000"/>
              <a:gd name="connsiteX3" fmla="*/ 5979 w 10000"/>
              <a:gd name="connsiteY3" fmla="*/ 1487 h 10000"/>
              <a:gd name="connsiteX4" fmla="*/ 7213 w 10000"/>
              <a:gd name="connsiteY4" fmla="*/ 2565 h 10000"/>
              <a:gd name="connsiteX5" fmla="*/ 8213 w 10000"/>
              <a:gd name="connsiteY5" fmla="*/ 3861 h 10000"/>
              <a:gd name="connsiteX6" fmla="*/ 8872 w 10000"/>
              <a:gd name="connsiteY6" fmla="*/ 5084 h 10000"/>
              <a:gd name="connsiteX7" fmla="*/ 9382 w 10000"/>
              <a:gd name="connsiteY7" fmla="*/ 6451 h 10000"/>
              <a:gd name="connsiteX8" fmla="*/ 10000 w 10000"/>
              <a:gd name="connsiteY8" fmla="*/ 10000 h 10000"/>
              <a:gd name="connsiteX9" fmla="*/ 0 w 10000"/>
              <a:gd name="connsiteY9" fmla="*/ 10000 h 10000"/>
              <a:gd name="connsiteX0" fmla="*/ 0 w 10000"/>
              <a:gd name="connsiteY0" fmla="*/ 10000 h 10000"/>
              <a:gd name="connsiteX1" fmla="*/ 32 w 10000"/>
              <a:gd name="connsiteY1" fmla="*/ 0 h 10000"/>
              <a:gd name="connsiteX2" fmla="*/ 4382 w 10000"/>
              <a:gd name="connsiteY2" fmla="*/ 503 h 10000"/>
              <a:gd name="connsiteX3" fmla="*/ 5979 w 10000"/>
              <a:gd name="connsiteY3" fmla="*/ 1487 h 10000"/>
              <a:gd name="connsiteX4" fmla="*/ 7213 w 10000"/>
              <a:gd name="connsiteY4" fmla="*/ 2565 h 10000"/>
              <a:gd name="connsiteX5" fmla="*/ 8213 w 10000"/>
              <a:gd name="connsiteY5" fmla="*/ 3861 h 10000"/>
              <a:gd name="connsiteX6" fmla="*/ 8872 w 10000"/>
              <a:gd name="connsiteY6" fmla="*/ 5084 h 10000"/>
              <a:gd name="connsiteX7" fmla="*/ 9382 w 10000"/>
              <a:gd name="connsiteY7" fmla="*/ 6451 h 10000"/>
              <a:gd name="connsiteX8" fmla="*/ 10000 w 10000"/>
              <a:gd name="connsiteY8" fmla="*/ 10000 h 10000"/>
              <a:gd name="connsiteX9" fmla="*/ 0 w 10000"/>
              <a:gd name="connsiteY9" fmla="*/ 10000 h 10000"/>
              <a:gd name="connsiteX0" fmla="*/ 0 w 9496"/>
              <a:gd name="connsiteY0" fmla="*/ 10000 h 10000"/>
              <a:gd name="connsiteX1" fmla="*/ 32 w 9496"/>
              <a:gd name="connsiteY1" fmla="*/ 0 h 10000"/>
              <a:gd name="connsiteX2" fmla="*/ 4382 w 9496"/>
              <a:gd name="connsiteY2" fmla="*/ 503 h 10000"/>
              <a:gd name="connsiteX3" fmla="*/ 5979 w 9496"/>
              <a:gd name="connsiteY3" fmla="*/ 1487 h 10000"/>
              <a:gd name="connsiteX4" fmla="*/ 7213 w 9496"/>
              <a:gd name="connsiteY4" fmla="*/ 2565 h 10000"/>
              <a:gd name="connsiteX5" fmla="*/ 8213 w 9496"/>
              <a:gd name="connsiteY5" fmla="*/ 3861 h 10000"/>
              <a:gd name="connsiteX6" fmla="*/ 8872 w 9496"/>
              <a:gd name="connsiteY6" fmla="*/ 5084 h 10000"/>
              <a:gd name="connsiteX7" fmla="*/ 9382 w 9496"/>
              <a:gd name="connsiteY7" fmla="*/ 6451 h 10000"/>
              <a:gd name="connsiteX8" fmla="*/ 9496 w 9496"/>
              <a:gd name="connsiteY8" fmla="*/ 6457 h 10000"/>
              <a:gd name="connsiteX9" fmla="*/ 0 w 9496"/>
              <a:gd name="connsiteY9" fmla="*/ 10000 h 10000"/>
              <a:gd name="connsiteX0" fmla="*/ 0 w 9880"/>
              <a:gd name="connsiteY0" fmla="*/ 10000 h 11075"/>
              <a:gd name="connsiteX1" fmla="*/ 34 w 9880"/>
              <a:gd name="connsiteY1" fmla="*/ 0 h 11075"/>
              <a:gd name="connsiteX2" fmla="*/ 4615 w 9880"/>
              <a:gd name="connsiteY2" fmla="*/ 503 h 11075"/>
              <a:gd name="connsiteX3" fmla="*/ 6296 w 9880"/>
              <a:gd name="connsiteY3" fmla="*/ 1487 h 11075"/>
              <a:gd name="connsiteX4" fmla="*/ 7596 w 9880"/>
              <a:gd name="connsiteY4" fmla="*/ 2565 h 11075"/>
              <a:gd name="connsiteX5" fmla="*/ 8649 w 9880"/>
              <a:gd name="connsiteY5" fmla="*/ 3861 h 11075"/>
              <a:gd name="connsiteX6" fmla="*/ 9343 w 9880"/>
              <a:gd name="connsiteY6" fmla="*/ 5084 h 11075"/>
              <a:gd name="connsiteX7" fmla="*/ 9880 w 9880"/>
              <a:gd name="connsiteY7" fmla="*/ 6451 h 11075"/>
              <a:gd name="connsiteX8" fmla="*/ 0 w 9880"/>
              <a:gd name="connsiteY8" fmla="*/ 10000 h 11075"/>
              <a:gd name="connsiteX0" fmla="*/ 0 w 9456"/>
              <a:gd name="connsiteY0" fmla="*/ 9029 h 9029"/>
              <a:gd name="connsiteX1" fmla="*/ 34 w 9456"/>
              <a:gd name="connsiteY1" fmla="*/ 0 h 9029"/>
              <a:gd name="connsiteX2" fmla="*/ 4671 w 9456"/>
              <a:gd name="connsiteY2" fmla="*/ 454 h 9029"/>
              <a:gd name="connsiteX3" fmla="*/ 6372 w 9456"/>
              <a:gd name="connsiteY3" fmla="*/ 1343 h 9029"/>
              <a:gd name="connsiteX4" fmla="*/ 7688 w 9456"/>
              <a:gd name="connsiteY4" fmla="*/ 2316 h 9029"/>
              <a:gd name="connsiteX5" fmla="*/ 8754 w 9456"/>
              <a:gd name="connsiteY5" fmla="*/ 3486 h 9029"/>
              <a:gd name="connsiteX6" fmla="*/ 9456 w 9456"/>
              <a:gd name="connsiteY6" fmla="*/ 4591 h 9029"/>
              <a:gd name="connsiteX7" fmla="*/ 0 w 9456"/>
              <a:gd name="connsiteY7" fmla="*/ 9029 h 9029"/>
              <a:gd name="connsiteX0" fmla="*/ 0 w 10000"/>
              <a:gd name="connsiteY0" fmla="*/ 10000 h 10000"/>
              <a:gd name="connsiteX1" fmla="*/ 36 w 10000"/>
              <a:gd name="connsiteY1" fmla="*/ 0 h 10000"/>
              <a:gd name="connsiteX2" fmla="*/ 4940 w 10000"/>
              <a:gd name="connsiteY2" fmla="*/ 503 h 10000"/>
              <a:gd name="connsiteX3" fmla="*/ 6739 w 10000"/>
              <a:gd name="connsiteY3" fmla="*/ 1487 h 10000"/>
              <a:gd name="connsiteX4" fmla="*/ 8130 w 10000"/>
              <a:gd name="connsiteY4" fmla="*/ 2565 h 10000"/>
              <a:gd name="connsiteX5" fmla="*/ 8106 w 10000"/>
              <a:gd name="connsiteY5" fmla="*/ 2523 h 10000"/>
              <a:gd name="connsiteX6" fmla="*/ 10000 w 10000"/>
              <a:gd name="connsiteY6" fmla="*/ 5085 h 10000"/>
              <a:gd name="connsiteX7" fmla="*/ 0 w 10000"/>
              <a:gd name="connsiteY7" fmla="*/ 10000 h 10000"/>
              <a:gd name="connsiteX0" fmla="*/ 0 w 8780"/>
              <a:gd name="connsiteY0" fmla="*/ 10000 h 10000"/>
              <a:gd name="connsiteX1" fmla="*/ 36 w 8780"/>
              <a:gd name="connsiteY1" fmla="*/ 0 h 10000"/>
              <a:gd name="connsiteX2" fmla="*/ 4940 w 8780"/>
              <a:gd name="connsiteY2" fmla="*/ 503 h 10000"/>
              <a:gd name="connsiteX3" fmla="*/ 6739 w 8780"/>
              <a:gd name="connsiteY3" fmla="*/ 1487 h 10000"/>
              <a:gd name="connsiteX4" fmla="*/ 8130 w 8780"/>
              <a:gd name="connsiteY4" fmla="*/ 2565 h 10000"/>
              <a:gd name="connsiteX5" fmla="*/ 8106 w 8780"/>
              <a:gd name="connsiteY5" fmla="*/ 2523 h 10000"/>
              <a:gd name="connsiteX6" fmla="*/ 8780 w 8780"/>
              <a:gd name="connsiteY6" fmla="*/ 3301 h 10000"/>
              <a:gd name="connsiteX7" fmla="*/ 0 w 8780"/>
              <a:gd name="connsiteY7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80" h="10000">
                <a:moveTo>
                  <a:pt x="0" y="10000"/>
                </a:moveTo>
                <a:cubicBezTo>
                  <a:pt x="13" y="6667"/>
                  <a:pt x="23" y="3333"/>
                  <a:pt x="36" y="0"/>
                </a:cubicBezTo>
                <a:cubicBezTo>
                  <a:pt x="3181" y="60"/>
                  <a:pt x="3306" y="334"/>
                  <a:pt x="4940" y="503"/>
                </a:cubicBezTo>
                <a:lnTo>
                  <a:pt x="6739" y="1487"/>
                </a:lnTo>
                <a:lnTo>
                  <a:pt x="8130" y="2565"/>
                </a:lnTo>
                <a:lnTo>
                  <a:pt x="8106" y="2523"/>
                </a:lnTo>
                <a:lnTo>
                  <a:pt x="8780" y="3301"/>
                </a:lnTo>
                <a:lnTo>
                  <a:pt x="0" y="10000"/>
                </a:lnTo>
                <a:close/>
              </a:path>
            </a:pathLst>
          </a:custGeom>
          <a:solidFill>
            <a:srgbClr val="0033CC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62" name="Freeform 23"/>
          <p:cNvSpPr>
            <a:spLocks/>
          </p:cNvSpPr>
          <p:nvPr/>
        </p:nvSpPr>
        <p:spPr bwMode="auto">
          <a:xfrm rot="15282801">
            <a:off x="3388925" y="5266643"/>
            <a:ext cx="581198" cy="646000"/>
          </a:xfrm>
          <a:custGeom>
            <a:avLst/>
            <a:gdLst>
              <a:gd name="connsiteX0" fmla="*/ 0 w 10330"/>
              <a:gd name="connsiteY0" fmla="*/ 10000 h 10000"/>
              <a:gd name="connsiteX1" fmla="*/ 1978 w 10330"/>
              <a:gd name="connsiteY1" fmla="*/ 0 h 10000"/>
              <a:gd name="connsiteX2" fmla="*/ 4527 w 10330"/>
              <a:gd name="connsiteY2" fmla="*/ 638 h 10000"/>
              <a:gd name="connsiteX3" fmla="*/ 6176 w 10330"/>
              <a:gd name="connsiteY3" fmla="*/ 1608 h 10000"/>
              <a:gd name="connsiteX4" fmla="*/ 7451 w 10330"/>
              <a:gd name="connsiteY4" fmla="*/ 2671 h 10000"/>
              <a:gd name="connsiteX5" fmla="*/ 8484 w 10330"/>
              <a:gd name="connsiteY5" fmla="*/ 3948 h 10000"/>
              <a:gd name="connsiteX6" fmla="*/ 9165 w 10330"/>
              <a:gd name="connsiteY6" fmla="*/ 5154 h 10000"/>
              <a:gd name="connsiteX7" fmla="*/ 9692 w 10330"/>
              <a:gd name="connsiteY7" fmla="*/ 6501 h 10000"/>
              <a:gd name="connsiteX8" fmla="*/ 10330 w 10330"/>
              <a:gd name="connsiteY8" fmla="*/ 10000 h 10000"/>
              <a:gd name="connsiteX9" fmla="*/ 0 w 10330"/>
              <a:gd name="connsiteY9" fmla="*/ 10000 h 10000"/>
              <a:gd name="connsiteX0" fmla="*/ 0 w 10330"/>
              <a:gd name="connsiteY0" fmla="*/ 9858 h 9858"/>
              <a:gd name="connsiteX1" fmla="*/ 33 w 10330"/>
              <a:gd name="connsiteY1" fmla="*/ 0 h 9858"/>
              <a:gd name="connsiteX2" fmla="*/ 4527 w 10330"/>
              <a:gd name="connsiteY2" fmla="*/ 496 h 9858"/>
              <a:gd name="connsiteX3" fmla="*/ 6176 w 10330"/>
              <a:gd name="connsiteY3" fmla="*/ 1466 h 9858"/>
              <a:gd name="connsiteX4" fmla="*/ 7451 w 10330"/>
              <a:gd name="connsiteY4" fmla="*/ 2529 h 9858"/>
              <a:gd name="connsiteX5" fmla="*/ 8484 w 10330"/>
              <a:gd name="connsiteY5" fmla="*/ 3806 h 9858"/>
              <a:gd name="connsiteX6" fmla="*/ 9165 w 10330"/>
              <a:gd name="connsiteY6" fmla="*/ 5012 h 9858"/>
              <a:gd name="connsiteX7" fmla="*/ 9692 w 10330"/>
              <a:gd name="connsiteY7" fmla="*/ 6359 h 9858"/>
              <a:gd name="connsiteX8" fmla="*/ 10330 w 10330"/>
              <a:gd name="connsiteY8" fmla="*/ 9858 h 9858"/>
              <a:gd name="connsiteX9" fmla="*/ 0 w 10330"/>
              <a:gd name="connsiteY9" fmla="*/ 9858 h 9858"/>
              <a:gd name="connsiteX0" fmla="*/ 0 w 10000"/>
              <a:gd name="connsiteY0" fmla="*/ 10000 h 10000"/>
              <a:gd name="connsiteX1" fmla="*/ 32 w 10000"/>
              <a:gd name="connsiteY1" fmla="*/ 0 h 10000"/>
              <a:gd name="connsiteX2" fmla="*/ 4382 w 10000"/>
              <a:gd name="connsiteY2" fmla="*/ 503 h 10000"/>
              <a:gd name="connsiteX3" fmla="*/ 5979 w 10000"/>
              <a:gd name="connsiteY3" fmla="*/ 1487 h 10000"/>
              <a:gd name="connsiteX4" fmla="*/ 7213 w 10000"/>
              <a:gd name="connsiteY4" fmla="*/ 2565 h 10000"/>
              <a:gd name="connsiteX5" fmla="*/ 8213 w 10000"/>
              <a:gd name="connsiteY5" fmla="*/ 3861 h 10000"/>
              <a:gd name="connsiteX6" fmla="*/ 8872 w 10000"/>
              <a:gd name="connsiteY6" fmla="*/ 5084 h 10000"/>
              <a:gd name="connsiteX7" fmla="*/ 9382 w 10000"/>
              <a:gd name="connsiteY7" fmla="*/ 6451 h 10000"/>
              <a:gd name="connsiteX8" fmla="*/ 10000 w 10000"/>
              <a:gd name="connsiteY8" fmla="*/ 10000 h 10000"/>
              <a:gd name="connsiteX9" fmla="*/ 0 w 10000"/>
              <a:gd name="connsiteY9" fmla="*/ 10000 h 10000"/>
              <a:gd name="connsiteX0" fmla="*/ 0 w 10000"/>
              <a:gd name="connsiteY0" fmla="*/ 10000 h 10000"/>
              <a:gd name="connsiteX1" fmla="*/ 32 w 10000"/>
              <a:gd name="connsiteY1" fmla="*/ 0 h 10000"/>
              <a:gd name="connsiteX2" fmla="*/ 4382 w 10000"/>
              <a:gd name="connsiteY2" fmla="*/ 503 h 10000"/>
              <a:gd name="connsiteX3" fmla="*/ 5979 w 10000"/>
              <a:gd name="connsiteY3" fmla="*/ 1487 h 10000"/>
              <a:gd name="connsiteX4" fmla="*/ 7213 w 10000"/>
              <a:gd name="connsiteY4" fmla="*/ 2565 h 10000"/>
              <a:gd name="connsiteX5" fmla="*/ 8213 w 10000"/>
              <a:gd name="connsiteY5" fmla="*/ 3861 h 10000"/>
              <a:gd name="connsiteX6" fmla="*/ 8872 w 10000"/>
              <a:gd name="connsiteY6" fmla="*/ 5084 h 10000"/>
              <a:gd name="connsiteX7" fmla="*/ 9382 w 10000"/>
              <a:gd name="connsiteY7" fmla="*/ 6451 h 10000"/>
              <a:gd name="connsiteX8" fmla="*/ 10000 w 10000"/>
              <a:gd name="connsiteY8" fmla="*/ 10000 h 10000"/>
              <a:gd name="connsiteX9" fmla="*/ 0 w 10000"/>
              <a:gd name="connsiteY9" fmla="*/ 10000 h 10000"/>
              <a:gd name="connsiteX0" fmla="*/ 0 w 9496"/>
              <a:gd name="connsiteY0" fmla="*/ 10000 h 10000"/>
              <a:gd name="connsiteX1" fmla="*/ 32 w 9496"/>
              <a:gd name="connsiteY1" fmla="*/ 0 h 10000"/>
              <a:gd name="connsiteX2" fmla="*/ 4382 w 9496"/>
              <a:gd name="connsiteY2" fmla="*/ 503 h 10000"/>
              <a:gd name="connsiteX3" fmla="*/ 5979 w 9496"/>
              <a:gd name="connsiteY3" fmla="*/ 1487 h 10000"/>
              <a:gd name="connsiteX4" fmla="*/ 7213 w 9496"/>
              <a:gd name="connsiteY4" fmla="*/ 2565 h 10000"/>
              <a:gd name="connsiteX5" fmla="*/ 8213 w 9496"/>
              <a:gd name="connsiteY5" fmla="*/ 3861 h 10000"/>
              <a:gd name="connsiteX6" fmla="*/ 8872 w 9496"/>
              <a:gd name="connsiteY6" fmla="*/ 5084 h 10000"/>
              <a:gd name="connsiteX7" fmla="*/ 9382 w 9496"/>
              <a:gd name="connsiteY7" fmla="*/ 6451 h 10000"/>
              <a:gd name="connsiteX8" fmla="*/ 9496 w 9496"/>
              <a:gd name="connsiteY8" fmla="*/ 6457 h 10000"/>
              <a:gd name="connsiteX9" fmla="*/ 0 w 9496"/>
              <a:gd name="connsiteY9" fmla="*/ 10000 h 10000"/>
              <a:gd name="connsiteX0" fmla="*/ 0 w 9880"/>
              <a:gd name="connsiteY0" fmla="*/ 10000 h 11075"/>
              <a:gd name="connsiteX1" fmla="*/ 34 w 9880"/>
              <a:gd name="connsiteY1" fmla="*/ 0 h 11075"/>
              <a:gd name="connsiteX2" fmla="*/ 4615 w 9880"/>
              <a:gd name="connsiteY2" fmla="*/ 503 h 11075"/>
              <a:gd name="connsiteX3" fmla="*/ 6296 w 9880"/>
              <a:gd name="connsiteY3" fmla="*/ 1487 h 11075"/>
              <a:gd name="connsiteX4" fmla="*/ 7596 w 9880"/>
              <a:gd name="connsiteY4" fmla="*/ 2565 h 11075"/>
              <a:gd name="connsiteX5" fmla="*/ 8649 w 9880"/>
              <a:gd name="connsiteY5" fmla="*/ 3861 h 11075"/>
              <a:gd name="connsiteX6" fmla="*/ 9343 w 9880"/>
              <a:gd name="connsiteY6" fmla="*/ 5084 h 11075"/>
              <a:gd name="connsiteX7" fmla="*/ 9880 w 9880"/>
              <a:gd name="connsiteY7" fmla="*/ 6451 h 11075"/>
              <a:gd name="connsiteX8" fmla="*/ 0 w 9880"/>
              <a:gd name="connsiteY8" fmla="*/ 10000 h 11075"/>
              <a:gd name="connsiteX0" fmla="*/ 0 w 9456"/>
              <a:gd name="connsiteY0" fmla="*/ 9029 h 9029"/>
              <a:gd name="connsiteX1" fmla="*/ 34 w 9456"/>
              <a:gd name="connsiteY1" fmla="*/ 0 h 9029"/>
              <a:gd name="connsiteX2" fmla="*/ 4671 w 9456"/>
              <a:gd name="connsiteY2" fmla="*/ 454 h 9029"/>
              <a:gd name="connsiteX3" fmla="*/ 6372 w 9456"/>
              <a:gd name="connsiteY3" fmla="*/ 1343 h 9029"/>
              <a:gd name="connsiteX4" fmla="*/ 7688 w 9456"/>
              <a:gd name="connsiteY4" fmla="*/ 2316 h 9029"/>
              <a:gd name="connsiteX5" fmla="*/ 8754 w 9456"/>
              <a:gd name="connsiteY5" fmla="*/ 3486 h 9029"/>
              <a:gd name="connsiteX6" fmla="*/ 9456 w 9456"/>
              <a:gd name="connsiteY6" fmla="*/ 4591 h 9029"/>
              <a:gd name="connsiteX7" fmla="*/ 0 w 9456"/>
              <a:gd name="connsiteY7" fmla="*/ 9029 h 9029"/>
              <a:gd name="connsiteX0" fmla="*/ 0 w 10000"/>
              <a:gd name="connsiteY0" fmla="*/ 10000 h 10000"/>
              <a:gd name="connsiteX1" fmla="*/ 36 w 10000"/>
              <a:gd name="connsiteY1" fmla="*/ 0 h 10000"/>
              <a:gd name="connsiteX2" fmla="*/ 4940 w 10000"/>
              <a:gd name="connsiteY2" fmla="*/ 503 h 10000"/>
              <a:gd name="connsiteX3" fmla="*/ 6739 w 10000"/>
              <a:gd name="connsiteY3" fmla="*/ 1487 h 10000"/>
              <a:gd name="connsiteX4" fmla="*/ 8130 w 10000"/>
              <a:gd name="connsiteY4" fmla="*/ 2565 h 10000"/>
              <a:gd name="connsiteX5" fmla="*/ 8106 w 10000"/>
              <a:gd name="connsiteY5" fmla="*/ 2523 h 10000"/>
              <a:gd name="connsiteX6" fmla="*/ 10000 w 10000"/>
              <a:gd name="connsiteY6" fmla="*/ 5085 h 10000"/>
              <a:gd name="connsiteX7" fmla="*/ 0 w 10000"/>
              <a:gd name="connsiteY7" fmla="*/ 10000 h 10000"/>
              <a:gd name="connsiteX0" fmla="*/ 0 w 8780"/>
              <a:gd name="connsiteY0" fmla="*/ 10000 h 10000"/>
              <a:gd name="connsiteX1" fmla="*/ 36 w 8780"/>
              <a:gd name="connsiteY1" fmla="*/ 0 h 10000"/>
              <a:gd name="connsiteX2" fmla="*/ 4940 w 8780"/>
              <a:gd name="connsiteY2" fmla="*/ 503 h 10000"/>
              <a:gd name="connsiteX3" fmla="*/ 6739 w 8780"/>
              <a:gd name="connsiteY3" fmla="*/ 1487 h 10000"/>
              <a:gd name="connsiteX4" fmla="*/ 8130 w 8780"/>
              <a:gd name="connsiteY4" fmla="*/ 2565 h 10000"/>
              <a:gd name="connsiteX5" fmla="*/ 8106 w 8780"/>
              <a:gd name="connsiteY5" fmla="*/ 2523 h 10000"/>
              <a:gd name="connsiteX6" fmla="*/ 8780 w 8780"/>
              <a:gd name="connsiteY6" fmla="*/ 3301 h 10000"/>
              <a:gd name="connsiteX7" fmla="*/ 0 w 8780"/>
              <a:gd name="connsiteY7" fmla="*/ 10000 h 10000"/>
              <a:gd name="connsiteX0" fmla="*/ 0 w 10000"/>
              <a:gd name="connsiteY0" fmla="*/ 9724 h 9724"/>
              <a:gd name="connsiteX1" fmla="*/ 3056 w 10000"/>
              <a:gd name="connsiteY1" fmla="*/ 0 h 9724"/>
              <a:gd name="connsiteX2" fmla="*/ 5626 w 10000"/>
              <a:gd name="connsiteY2" fmla="*/ 227 h 9724"/>
              <a:gd name="connsiteX3" fmla="*/ 7675 w 10000"/>
              <a:gd name="connsiteY3" fmla="*/ 1211 h 9724"/>
              <a:gd name="connsiteX4" fmla="*/ 9260 w 10000"/>
              <a:gd name="connsiteY4" fmla="*/ 2289 h 9724"/>
              <a:gd name="connsiteX5" fmla="*/ 9232 w 10000"/>
              <a:gd name="connsiteY5" fmla="*/ 2247 h 9724"/>
              <a:gd name="connsiteX6" fmla="*/ 10000 w 10000"/>
              <a:gd name="connsiteY6" fmla="*/ 3025 h 9724"/>
              <a:gd name="connsiteX7" fmla="*/ 0 w 10000"/>
              <a:gd name="connsiteY7" fmla="*/ 9724 h 9724"/>
              <a:gd name="connsiteX0" fmla="*/ 0 w 10000"/>
              <a:gd name="connsiteY0" fmla="*/ 10915 h 10915"/>
              <a:gd name="connsiteX1" fmla="*/ 3056 w 10000"/>
              <a:gd name="connsiteY1" fmla="*/ 915 h 10915"/>
              <a:gd name="connsiteX2" fmla="*/ 5626 w 10000"/>
              <a:gd name="connsiteY2" fmla="*/ 1148 h 10915"/>
              <a:gd name="connsiteX3" fmla="*/ 7675 w 10000"/>
              <a:gd name="connsiteY3" fmla="*/ 2160 h 10915"/>
              <a:gd name="connsiteX4" fmla="*/ 9260 w 10000"/>
              <a:gd name="connsiteY4" fmla="*/ 3269 h 10915"/>
              <a:gd name="connsiteX5" fmla="*/ 9232 w 10000"/>
              <a:gd name="connsiteY5" fmla="*/ 3226 h 10915"/>
              <a:gd name="connsiteX6" fmla="*/ 10000 w 10000"/>
              <a:gd name="connsiteY6" fmla="*/ 4026 h 10915"/>
              <a:gd name="connsiteX7" fmla="*/ 0 w 10000"/>
              <a:gd name="connsiteY7" fmla="*/ 10915 h 10915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36 h 10036"/>
              <a:gd name="connsiteX1" fmla="*/ 3056 w 10000"/>
              <a:gd name="connsiteY1" fmla="*/ 36 h 10036"/>
              <a:gd name="connsiteX2" fmla="*/ 5626 w 10000"/>
              <a:gd name="connsiteY2" fmla="*/ 269 h 10036"/>
              <a:gd name="connsiteX3" fmla="*/ 7675 w 10000"/>
              <a:gd name="connsiteY3" fmla="*/ 1281 h 10036"/>
              <a:gd name="connsiteX4" fmla="*/ 9260 w 10000"/>
              <a:gd name="connsiteY4" fmla="*/ 2390 h 10036"/>
              <a:gd name="connsiteX5" fmla="*/ 9232 w 10000"/>
              <a:gd name="connsiteY5" fmla="*/ 2347 h 10036"/>
              <a:gd name="connsiteX6" fmla="*/ 10000 w 10000"/>
              <a:gd name="connsiteY6" fmla="*/ 3147 h 10036"/>
              <a:gd name="connsiteX7" fmla="*/ 0 w 10000"/>
              <a:gd name="connsiteY7" fmla="*/ 10036 h 10036"/>
              <a:gd name="connsiteX0" fmla="*/ 0 w 10000"/>
              <a:gd name="connsiteY0" fmla="*/ 10036 h 10036"/>
              <a:gd name="connsiteX1" fmla="*/ 3056 w 10000"/>
              <a:gd name="connsiteY1" fmla="*/ 36 h 10036"/>
              <a:gd name="connsiteX2" fmla="*/ 5626 w 10000"/>
              <a:gd name="connsiteY2" fmla="*/ 269 h 10036"/>
              <a:gd name="connsiteX3" fmla="*/ 7675 w 10000"/>
              <a:gd name="connsiteY3" fmla="*/ 1281 h 10036"/>
              <a:gd name="connsiteX4" fmla="*/ 9260 w 10000"/>
              <a:gd name="connsiteY4" fmla="*/ 2390 h 10036"/>
              <a:gd name="connsiteX5" fmla="*/ 9232 w 10000"/>
              <a:gd name="connsiteY5" fmla="*/ 2347 h 10036"/>
              <a:gd name="connsiteX6" fmla="*/ 10000 w 10000"/>
              <a:gd name="connsiteY6" fmla="*/ 3147 h 10036"/>
              <a:gd name="connsiteX7" fmla="*/ 0 w 10000"/>
              <a:gd name="connsiteY7" fmla="*/ 10036 h 10036"/>
              <a:gd name="connsiteX0" fmla="*/ 0 w 10000"/>
              <a:gd name="connsiteY0" fmla="*/ 10036 h 10036"/>
              <a:gd name="connsiteX1" fmla="*/ 3056 w 10000"/>
              <a:gd name="connsiteY1" fmla="*/ 36 h 10036"/>
              <a:gd name="connsiteX2" fmla="*/ 5626 w 10000"/>
              <a:gd name="connsiteY2" fmla="*/ 269 h 10036"/>
              <a:gd name="connsiteX3" fmla="*/ 7675 w 10000"/>
              <a:gd name="connsiteY3" fmla="*/ 1281 h 10036"/>
              <a:gd name="connsiteX4" fmla="*/ 9260 w 10000"/>
              <a:gd name="connsiteY4" fmla="*/ 2390 h 10036"/>
              <a:gd name="connsiteX5" fmla="*/ 9232 w 10000"/>
              <a:gd name="connsiteY5" fmla="*/ 2347 h 10036"/>
              <a:gd name="connsiteX6" fmla="*/ 10000 w 10000"/>
              <a:gd name="connsiteY6" fmla="*/ 3147 h 10036"/>
              <a:gd name="connsiteX7" fmla="*/ 0 w 10000"/>
              <a:gd name="connsiteY7" fmla="*/ 10036 h 1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0" h="10036">
                <a:moveTo>
                  <a:pt x="0" y="10036"/>
                </a:moveTo>
                <a:cubicBezTo>
                  <a:pt x="3077" y="0"/>
                  <a:pt x="2070" y="3301"/>
                  <a:pt x="3056" y="36"/>
                </a:cubicBezTo>
                <a:cubicBezTo>
                  <a:pt x="3436" y="151"/>
                  <a:pt x="3765" y="96"/>
                  <a:pt x="5626" y="269"/>
                </a:cubicBezTo>
                <a:lnTo>
                  <a:pt x="7675" y="1281"/>
                </a:lnTo>
                <a:lnTo>
                  <a:pt x="9260" y="2390"/>
                </a:lnTo>
                <a:cubicBezTo>
                  <a:pt x="9251" y="2376"/>
                  <a:pt x="9241" y="2361"/>
                  <a:pt x="9232" y="2347"/>
                </a:cubicBezTo>
                <a:lnTo>
                  <a:pt x="10000" y="3147"/>
                </a:lnTo>
                <a:lnTo>
                  <a:pt x="0" y="10036"/>
                </a:lnTo>
                <a:close/>
              </a:path>
            </a:pathLst>
          </a:custGeom>
          <a:solidFill>
            <a:srgbClr val="FF000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63" name="Freeform 23"/>
          <p:cNvSpPr>
            <a:spLocks/>
          </p:cNvSpPr>
          <p:nvPr/>
        </p:nvSpPr>
        <p:spPr bwMode="auto">
          <a:xfrm rot="15282801">
            <a:off x="7882218" y="5273650"/>
            <a:ext cx="581198" cy="646000"/>
          </a:xfrm>
          <a:custGeom>
            <a:avLst/>
            <a:gdLst>
              <a:gd name="connsiteX0" fmla="*/ 0 w 10330"/>
              <a:gd name="connsiteY0" fmla="*/ 10000 h 10000"/>
              <a:gd name="connsiteX1" fmla="*/ 1978 w 10330"/>
              <a:gd name="connsiteY1" fmla="*/ 0 h 10000"/>
              <a:gd name="connsiteX2" fmla="*/ 4527 w 10330"/>
              <a:gd name="connsiteY2" fmla="*/ 638 h 10000"/>
              <a:gd name="connsiteX3" fmla="*/ 6176 w 10330"/>
              <a:gd name="connsiteY3" fmla="*/ 1608 h 10000"/>
              <a:gd name="connsiteX4" fmla="*/ 7451 w 10330"/>
              <a:gd name="connsiteY4" fmla="*/ 2671 h 10000"/>
              <a:gd name="connsiteX5" fmla="*/ 8484 w 10330"/>
              <a:gd name="connsiteY5" fmla="*/ 3948 h 10000"/>
              <a:gd name="connsiteX6" fmla="*/ 9165 w 10330"/>
              <a:gd name="connsiteY6" fmla="*/ 5154 h 10000"/>
              <a:gd name="connsiteX7" fmla="*/ 9692 w 10330"/>
              <a:gd name="connsiteY7" fmla="*/ 6501 h 10000"/>
              <a:gd name="connsiteX8" fmla="*/ 10330 w 10330"/>
              <a:gd name="connsiteY8" fmla="*/ 10000 h 10000"/>
              <a:gd name="connsiteX9" fmla="*/ 0 w 10330"/>
              <a:gd name="connsiteY9" fmla="*/ 10000 h 10000"/>
              <a:gd name="connsiteX0" fmla="*/ 0 w 10330"/>
              <a:gd name="connsiteY0" fmla="*/ 9858 h 9858"/>
              <a:gd name="connsiteX1" fmla="*/ 33 w 10330"/>
              <a:gd name="connsiteY1" fmla="*/ 0 h 9858"/>
              <a:gd name="connsiteX2" fmla="*/ 4527 w 10330"/>
              <a:gd name="connsiteY2" fmla="*/ 496 h 9858"/>
              <a:gd name="connsiteX3" fmla="*/ 6176 w 10330"/>
              <a:gd name="connsiteY3" fmla="*/ 1466 h 9858"/>
              <a:gd name="connsiteX4" fmla="*/ 7451 w 10330"/>
              <a:gd name="connsiteY4" fmla="*/ 2529 h 9858"/>
              <a:gd name="connsiteX5" fmla="*/ 8484 w 10330"/>
              <a:gd name="connsiteY5" fmla="*/ 3806 h 9858"/>
              <a:gd name="connsiteX6" fmla="*/ 9165 w 10330"/>
              <a:gd name="connsiteY6" fmla="*/ 5012 h 9858"/>
              <a:gd name="connsiteX7" fmla="*/ 9692 w 10330"/>
              <a:gd name="connsiteY7" fmla="*/ 6359 h 9858"/>
              <a:gd name="connsiteX8" fmla="*/ 10330 w 10330"/>
              <a:gd name="connsiteY8" fmla="*/ 9858 h 9858"/>
              <a:gd name="connsiteX9" fmla="*/ 0 w 10330"/>
              <a:gd name="connsiteY9" fmla="*/ 9858 h 9858"/>
              <a:gd name="connsiteX0" fmla="*/ 0 w 10000"/>
              <a:gd name="connsiteY0" fmla="*/ 10000 h 10000"/>
              <a:gd name="connsiteX1" fmla="*/ 32 w 10000"/>
              <a:gd name="connsiteY1" fmla="*/ 0 h 10000"/>
              <a:gd name="connsiteX2" fmla="*/ 4382 w 10000"/>
              <a:gd name="connsiteY2" fmla="*/ 503 h 10000"/>
              <a:gd name="connsiteX3" fmla="*/ 5979 w 10000"/>
              <a:gd name="connsiteY3" fmla="*/ 1487 h 10000"/>
              <a:gd name="connsiteX4" fmla="*/ 7213 w 10000"/>
              <a:gd name="connsiteY4" fmla="*/ 2565 h 10000"/>
              <a:gd name="connsiteX5" fmla="*/ 8213 w 10000"/>
              <a:gd name="connsiteY5" fmla="*/ 3861 h 10000"/>
              <a:gd name="connsiteX6" fmla="*/ 8872 w 10000"/>
              <a:gd name="connsiteY6" fmla="*/ 5084 h 10000"/>
              <a:gd name="connsiteX7" fmla="*/ 9382 w 10000"/>
              <a:gd name="connsiteY7" fmla="*/ 6451 h 10000"/>
              <a:gd name="connsiteX8" fmla="*/ 10000 w 10000"/>
              <a:gd name="connsiteY8" fmla="*/ 10000 h 10000"/>
              <a:gd name="connsiteX9" fmla="*/ 0 w 10000"/>
              <a:gd name="connsiteY9" fmla="*/ 10000 h 10000"/>
              <a:gd name="connsiteX0" fmla="*/ 0 w 10000"/>
              <a:gd name="connsiteY0" fmla="*/ 10000 h 10000"/>
              <a:gd name="connsiteX1" fmla="*/ 32 w 10000"/>
              <a:gd name="connsiteY1" fmla="*/ 0 h 10000"/>
              <a:gd name="connsiteX2" fmla="*/ 4382 w 10000"/>
              <a:gd name="connsiteY2" fmla="*/ 503 h 10000"/>
              <a:gd name="connsiteX3" fmla="*/ 5979 w 10000"/>
              <a:gd name="connsiteY3" fmla="*/ 1487 h 10000"/>
              <a:gd name="connsiteX4" fmla="*/ 7213 w 10000"/>
              <a:gd name="connsiteY4" fmla="*/ 2565 h 10000"/>
              <a:gd name="connsiteX5" fmla="*/ 8213 w 10000"/>
              <a:gd name="connsiteY5" fmla="*/ 3861 h 10000"/>
              <a:gd name="connsiteX6" fmla="*/ 8872 w 10000"/>
              <a:gd name="connsiteY6" fmla="*/ 5084 h 10000"/>
              <a:gd name="connsiteX7" fmla="*/ 9382 w 10000"/>
              <a:gd name="connsiteY7" fmla="*/ 6451 h 10000"/>
              <a:gd name="connsiteX8" fmla="*/ 10000 w 10000"/>
              <a:gd name="connsiteY8" fmla="*/ 10000 h 10000"/>
              <a:gd name="connsiteX9" fmla="*/ 0 w 10000"/>
              <a:gd name="connsiteY9" fmla="*/ 10000 h 10000"/>
              <a:gd name="connsiteX0" fmla="*/ 0 w 9496"/>
              <a:gd name="connsiteY0" fmla="*/ 10000 h 10000"/>
              <a:gd name="connsiteX1" fmla="*/ 32 w 9496"/>
              <a:gd name="connsiteY1" fmla="*/ 0 h 10000"/>
              <a:gd name="connsiteX2" fmla="*/ 4382 w 9496"/>
              <a:gd name="connsiteY2" fmla="*/ 503 h 10000"/>
              <a:gd name="connsiteX3" fmla="*/ 5979 w 9496"/>
              <a:gd name="connsiteY3" fmla="*/ 1487 h 10000"/>
              <a:gd name="connsiteX4" fmla="*/ 7213 w 9496"/>
              <a:gd name="connsiteY4" fmla="*/ 2565 h 10000"/>
              <a:gd name="connsiteX5" fmla="*/ 8213 w 9496"/>
              <a:gd name="connsiteY5" fmla="*/ 3861 h 10000"/>
              <a:gd name="connsiteX6" fmla="*/ 8872 w 9496"/>
              <a:gd name="connsiteY6" fmla="*/ 5084 h 10000"/>
              <a:gd name="connsiteX7" fmla="*/ 9382 w 9496"/>
              <a:gd name="connsiteY7" fmla="*/ 6451 h 10000"/>
              <a:gd name="connsiteX8" fmla="*/ 9496 w 9496"/>
              <a:gd name="connsiteY8" fmla="*/ 6457 h 10000"/>
              <a:gd name="connsiteX9" fmla="*/ 0 w 9496"/>
              <a:gd name="connsiteY9" fmla="*/ 10000 h 10000"/>
              <a:gd name="connsiteX0" fmla="*/ 0 w 9880"/>
              <a:gd name="connsiteY0" fmla="*/ 10000 h 11075"/>
              <a:gd name="connsiteX1" fmla="*/ 34 w 9880"/>
              <a:gd name="connsiteY1" fmla="*/ 0 h 11075"/>
              <a:gd name="connsiteX2" fmla="*/ 4615 w 9880"/>
              <a:gd name="connsiteY2" fmla="*/ 503 h 11075"/>
              <a:gd name="connsiteX3" fmla="*/ 6296 w 9880"/>
              <a:gd name="connsiteY3" fmla="*/ 1487 h 11075"/>
              <a:gd name="connsiteX4" fmla="*/ 7596 w 9880"/>
              <a:gd name="connsiteY4" fmla="*/ 2565 h 11075"/>
              <a:gd name="connsiteX5" fmla="*/ 8649 w 9880"/>
              <a:gd name="connsiteY5" fmla="*/ 3861 h 11075"/>
              <a:gd name="connsiteX6" fmla="*/ 9343 w 9880"/>
              <a:gd name="connsiteY6" fmla="*/ 5084 h 11075"/>
              <a:gd name="connsiteX7" fmla="*/ 9880 w 9880"/>
              <a:gd name="connsiteY7" fmla="*/ 6451 h 11075"/>
              <a:gd name="connsiteX8" fmla="*/ 0 w 9880"/>
              <a:gd name="connsiteY8" fmla="*/ 10000 h 11075"/>
              <a:gd name="connsiteX0" fmla="*/ 0 w 9456"/>
              <a:gd name="connsiteY0" fmla="*/ 9029 h 9029"/>
              <a:gd name="connsiteX1" fmla="*/ 34 w 9456"/>
              <a:gd name="connsiteY1" fmla="*/ 0 h 9029"/>
              <a:gd name="connsiteX2" fmla="*/ 4671 w 9456"/>
              <a:gd name="connsiteY2" fmla="*/ 454 h 9029"/>
              <a:gd name="connsiteX3" fmla="*/ 6372 w 9456"/>
              <a:gd name="connsiteY3" fmla="*/ 1343 h 9029"/>
              <a:gd name="connsiteX4" fmla="*/ 7688 w 9456"/>
              <a:gd name="connsiteY4" fmla="*/ 2316 h 9029"/>
              <a:gd name="connsiteX5" fmla="*/ 8754 w 9456"/>
              <a:gd name="connsiteY5" fmla="*/ 3486 h 9029"/>
              <a:gd name="connsiteX6" fmla="*/ 9456 w 9456"/>
              <a:gd name="connsiteY6" fmla="*/ 4591 h 9029"/>
              <a:gd name="connsiteX7" fmla="*/ 0 w 9456"/>
              <a:gd name="connsiteY7" fmla="*/ 9029 h 9029"/>
              <a:gd name="connsiteX0" fmla="*/ 0 w 10000"/>
              <a:gd name="connsiteY0" fmla="*/ 10000 h 10000"/>
              <a:gd name="connsiteX1" fmla="*/ 36 w 10000"/>
              <a:gd name="connsiteY1" fmla="*/ 0 h 10000"/>
              <a:gd name="connsiteX2" fmla="*/ 4940 w 10000"/>
              <a:gd name="connsiteY2" fmla="*/ 503 h 10000"/>
              <a:gd name="connsiteX3" fmla="*/ 6739 w 10000"/>
              <a:gd name="connsiteY3" fmla="*/ 1487 h 10000"/>
              <a:gd name="connsiteX4" fmla="*/ 8130 w 10000"/>
              <a:gd name="connsiteY4" fmla="*/ 2565 h 10000"/>
              <a:gd name="connsiteX5" fmla="*/ 8106 w 10000"/>
              <a:gd name="connsiteY5" fmla="*/ 2523 h 10000"/>
              <a:gd name="connsiteX6" fmla="*/ 10000 w 10000"/>
              <a:gd name="connsiteY6" fmla="*/ 5085 h 10000"/>
              <a:gd name="connsiteX7" fmla="*/ 0 w 10000"/>
              <a:gd name="connsiteY7" fmla="*/ 10000 h 10000"/>
              <a:gd name="connsiteX0" fmla="*/ 0 w 8780"/>
              <a:gd name="connsiteY0" fmla="*/ 10000 h 10000"/>
              <a:gd name="connsiteX1" fmla="*/ 36 w 8780"/>
              <a:gd name="connsiteY1" fmla="*/ 0 h 10000"/>
              <a:gd name="connsiteX2" fmla="*/ 4940 w 8780"/>
              <a:gd name="connsiteY2" fmla="*/ 503 h 10000"/>
              <a:gd name="connsiteX3" fmla="*/ 6739 w 8780"/>
              <a:gd name="connsiteY3" fmla="*/ 1487 h 10000"/>
              <a:gd name="connsiteX4" fmla="*/ 8130 w 8780"/>
              <a:gd name="connsiteY4" fmla="*/ 2565 h 10000"/>
              <a:gd name="connsiteX5" fmla="*/ 8106 w 8780"/>
              <a:gd name="connsiteY5" fmla="*/ 2523 h 10000"/>
              <a:gd name="connsiteX6" fmla="*/ 8780 w 8780"/>
              <a:gd name="connsiteY6" fmla="*/ 3301 h 10000"/>
              <a:gd name="connsiteX7" fmla="*/ 0 w 8780"/>
              <a:gd name="connsiteY7" fmla="*/ 10000 h 10000"/>
              <a:gd name="connsiteX0" fmla="*/ 0 w 10000"/>
              <a:gd name="connsiteY0" fmla="*/ 9724 h 9724"/>
              <a:gd name="connsiteX1" fmla="*/ 3056 w 10000"/>
              <a:gd name="connsiteY1" fmla="*/ 0 h 9724"/>
              <a:gd name="connsiteX2" fmla="*/ 5626 w 10000"/>
              <a:gd name="connsiteY2" fmla="*/ 227 h 9724"/>
              <a:gd name="connsiteX3" fmla="*/ 7675 w 10000"/>
              <a:gd name="connsiteY3" fmla="*/ 1211 h 9724"/>
              <a:gd name="connsiteX4" fmla="*/ 9260 w 10000"/>
              <a:gd name="connsiteY4" fmla="*/ 2289 h 9724"/>
              <a:gd name="connsiteX5" fmla="*/ 9232 w 10000"/>
              <a:gd name="connsiteY5" fmla="*/ 2247 h 9724"/>
              <a:gd name="connsiteX6" fmla="*/ 10000 w 10000"/>
              <a:gd name="connsiteY6" fmla="*/ 3025 h 9724"/>
              <a:gd name="connsiteX7" fmla="*/ 0 w 10000"/>
              <a:gd name="connsiteY7" fmla="*/ 9724 h 9724"/>
              <a:gd name="connsiteX0" fmla="*/ 0 w 10000"/>
              <a:gd name="connsiteY0" fmla="*/ 10915 h 10915"/>
              <a:gd name="connsiteX1" fmla="*/ 3056 w 10000"/>
              <a:gd name="connsiteY1" fmla="*/ 915 h 10915"/>
              <a:gd name="connsiteX2" fmla="*/ 5626 w 10000"/>
              <a:gd name="connsiteY2" fmla="*/ 1148 h 10915"/>
              <a:gd name="connsiteX3" fmla="*/ 7675 w 10000"/>
              <a:gd name="connsiteY3" fmla="*/ 2160 h 10915"/>
              <a:gd name="connsiteX4" fmla="*/ 9260 w 10000"/>
              <a:gd name="connsiteY4" fmla="*/ 3269 h 10915"/>
              <a:gd name="connsiteX5" fmla="*/ 9232 w 10000"/>
              <a:gd name="connsiteY5" fmla="*/ 3226 h 10915"/>
              <a:gd name="connsiteX6" fmla="*/ 10000 w 10000"/>
              <a:gd name="connsiteY6" fmla="*/ 4026 h 10915"/>
              <a:gd name="connsiteX7" fmla="*/ 0 w 10000"/>
              <a:gd name="connsiteY7" fmla="*/ 10915 h 10915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00 h 10000"/>
              <a:gd name="connsiteX1" fmla="*/ 3056 w 10000"/>
              <a:gd name="connsiteY1" fmla="*/ 0 h 10000"/>
              <a:gd name="connsiteX2" fmla="*/ 5626 w 10000"/>
              <a:gd name="connsiteY2" fmla="*/ 233 h 10000"/>
              <a:gd name="connsiteX3" fmla="*/ 7675 w 10000"/>
              <a:gd name="connsiteY3" fmla="*/ 1245 h 10000"/>
              <a:gd name="connsiteX4" fmla="*/ 9260 w 10000"/>
              <a:gd name="connsiteY4" fmla="*/ 2354 h 10000"/>
              <a:gd name="connsiteX5" fmla="*/ 9232 w 10000"/>
              <a:gd name="connsiteY5" fmla="*/ 2311 h 10000"/>
              <a:gd name="connsiteX6" fmla="*/ 10000 w 10000"/>
              <a:gd name="connsiteY6" fmla="*/ 3111 h 10000"/>
              <a:gd name="connsiteX7" fmla="*/ 0 w 10000"/>
              <a:gd name="connsiteY7" fmla="*/ 10000 h 10000"/>
              <a:gd name="connsiteX0" fmla="*/ 0 w 10000"/>
              <a:gd name="connsiteY0" fmla="*/ 10036 h 10036"/>
              <a:gd name="connsiteX1" fmla="*/ 3056 w 10000"/>
              <a:gd name="connsiteY1" fmla="*/ 36 h 10036"/>
              <a:gd name="connsiteX2" fmla="*/ 5626 w 10000"/>
              <a:gd name="connsiteY2" fmla="*/ 269 h 10036"/>
              <a:gd name="connsiteX3" fmla="*/ 7675 w 10000"/>
              <a:gd name="connsiteY3" fmla="*/ 1281 h 10036"/>
              <a:gd name="connsiteX4" fmla="*/ 9260 w 10000"/>
              <a:gd name="connsiteY4" fmla="*/ 2390 h 10036"/>
              <a:gd name="connsiteX5" fmla="*/ 9232 w 10000"/>
              <a:gd name="connsiteY5" fmla="*/ 2347 h 10036"/>
              <a:gd name="connsiteX6" fmla="*/ 10000 w 10000"/>
              <a:gd name="connsiteY6" fmla="*/ 3147 h 10036"/>
              <a:gd name="connsiteX7" fmla="*/ 0 w 10000"/>
              <a:gd name="connsiteY7" fmla="*/ 10036 h 10036"/>
              <a:gd name="connsiteX0" fmla="*/ 0 w 10000"/>
              <a:gd name="connsiteY0" fmla="*/ 10036 h 10036"/>
              <a:gd name="connsiteX1" fmla="*/ 3056 w 10000"/>
              <a:gd name="connsiteY1" fmla="*/ 36 h 10036"/>
              <a:gd name="connsiteX2" fmla="*/ 5626 w 10000"/>
              <a:gd name="connsiteY2" fmla="*/ 269 h 10036"/>
              <a:gd name="connsiteX3" fmla="*/ 7675 w 10000"/>
              <a:gd name="connsiteY3" fmla="*/ 1281 h 10036"/>
              <a:gd name="connsiteX4" fmla="*/ 9260 w 10000"/>
              <a:gd name="connsiteY4" fmla="*/ 2390 h 10036"/>
              <a:gd name="connsiteX5" fmla="*/ 9232 w 10000"/>
              <a:gd name="connsiteY5" fmla="*/ 2347 h 10036"/>
              <a:gd name="connsiteX6" fmla="*/ 10000 w 10000"/>
              <a:gd name="connsiteY6" fmla="*/ 3147 h 10036"/>
              <a:gd name="connsiteX7" fmla="*/ 0 w 10000"/>
              <a:gd name="connsiteY7" fmla="*/ 10036 h 10036"/>
              <a:gd name="connsiteX0" fmla="*/ 0 w 10000"/>
              <a:gd name="connsiteY0" fmla="*/ 10036 h 10036"/>
              <a:gd name="connsiteX1" fmla="*/ 3056 w 10000"/>
              <a:gd name="connsiteY1" fmla="*/ 36 h 10036"/>
              <a:gd name="connsiteX2" fmla="*/ 5626 w 10000"/>
              <a:gd name="connsiteY2" fmla="*/ 269 h 10036"/>
              <a:gd name="connsiteX3" fmla="*/ 7675 w 10000"/>
              <a:gd name="connsiteY3" fmla="*/ 1281 h 10036"/>
              <a:gd name="connsiteX4" fmla="*/ 9260 w 10000"/>
              <a:gd name="connsiteY4" fmla="*/ 2390 h 10036"/>
              <a:gd name="connsiteX5" fmla="*/ 9232 w 10000"/>
              <a:gd name="connsiteY5" fmla="*/ 2347 h 10036"/>
              <a:gd name="connsiteX6" fmla="*/ 10000 w 10000"/>
              <a:gd name="connsiteY6" fmla="*/ 3147 h 10036"/>
              <a:gd name="connsiteX7" fmla="*/ 0 w 10000"/>
              <a:gd name="connsiteY7" fmla="*/ 10036 h 1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0" h="10036">
                <a:moveTo>
                  <a:pt x="0" y="10036"/>
                </a:moveTo>
                <a:cubicBezTo>
                  <a:pt x="3077" y="0"/>
                  <a:pt x="2070" y="3301"/>
                  <a:pt x="3056" y="36"/>
                </a:cubicBezTo>
                <a:cubicBezTo>
                  <a:pt x="3436" y="151"/>
                  <a:pt x="3765" y="96"/>
                  <a:pt x="5626" y="269"/>
                </a:cubicBezTo>
                <a:lnTo>
                  <a:pt x="7675" y="1281"/>
                </a:lnTo>
                <a:lnTo>
                  <a:pt x="9260" y="2390"/>
                </a:lnTo>
                <a:cubicBezTo>
                  <a:pt x="9251" y="2376"/>
                  <a:pt x="9241" y="2361"/>
                  <a:pt x="9232" y="2347"/>
                </a:cubicBezTo>
                <a:lnTo>
                  <a:pt x="10000" y="3147"/>
                </a:lnTo>
                <a:lnTo>
                  <a:pt x="0" y="10036"/>
                </a:lnTo>
                <a:close/>
              </a:path>
            </a:pathLst>
          </a:custGeom>
          <a:solidFill>
            <a:srgbClr val="FF000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756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956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156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356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56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756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/>
      <p:bldP spid="38" grpId="0"/>
      <p:bldP spid="39" grpId="0"/>
      <p:bldP spid="43" grpId="0"/>
      <p:bldP spid="44" grpId="0" animBg="1"/>
      <p:bldP spid="45" grpId="0"/>
      <p:bldP spid="46" grpId="0"/>
      <p:bldP spid="47" grpId="0"/>
      <p:bldP spid="55" grpId="0" animBg="1"/>
      <p:bldP spid="59" grpId="0" animBg="1"/>
      <p:bldP spid="62" grpId="0" animBg="1"/>
      <p:bldP spid="6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266" y="135465"/>
            <a:ext cx="9005099" cy="347663"/>
          </a:xfrm>
        </p:spPr>
        <p:txBody>
          <a:bodyPr/>
          <a:lstStyle/>
          <a:p>
            <a:r>
              <a:rPr lang="it-I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 CRITERIO </a:t>
            </a:r>
            <a:r>
              <a:rPr lang="it-I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CONGRUENZA DEI </a:t>
            </a:r>
            <a:r>
              <a:rPr lang="it-I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TRIANGOLI RETTANGOLI</a:t>
            </a:r>
            <a:endParaRPr lang="it-IT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234712" y="736091"/>
            <a:ext cx="936070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000" b="1" dirty="0" smtClean="0"/>
              <a:t>Due triangoli rettangoli sono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congruenti</a:t>
            </a:r>
            <a:r>
              <a:rPr lang="it-IT" sz="2000" b="1" dirty="0" smtClean="0"/>
              <a:t> se hanno l’ipotenusa e un cateto rispettivamente congruenti.</a:t>
            </a:r>
          </a:p>
        </p:txBody>
      </p:sp>
      <p:sp>
        <p:nvSpPr>
          <p:cNvPr id="27" name="Triangolo rettangolo 26"/>
          <p:cNvSpPr/>
          <p:nvPr/>
        </p:nvSpPr>
        <p:spPr bwMode="auto">
          <a:xfrm flipV="1">
            <a:off x="8597603" y="4251050"/>
            <a:ext cx="751471" cy="1728000"/>
          </a:xfrm>
          <a:prstGeom prst="rtTriangl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u="none" strike="noStrike" cap="none" normalizeH="0" baseline="0" smtClean="0">
              <a:ln>
                <a:noFill/>
              </a:ln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8" name="Triangolo rettangolo 27"/>
          <p:cNvSpPr>
            <a:spLocks noChangeAspect="1"/>
          </p:cNvSpPr>
          <p:nvPr/>
        </p:nvSpPr>
        <p:spPr bwMode="auto">
          <a:xfrm>
            <a:off x="6522216" y="2545107"/>
            <a:ext cx="915697" cy="1728000"/>
          </a:xfrm>
          <a:prstGeom prst="rtTriangle">
            <a:avLst/>
          </a:prstGeom>
          <a:solidFill>
            <a:srgbClr val="99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u="none" strike="noStrike" cap="none" normalizeH="0" baseline="0" smtClean="0">
              <a:ln>
                <a:noFill/>
              </a:ln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9" name="Text Box 44"/>
          <p:cNvSpPr txBox="1">
            <a:spLocks noChangeArrowheads="1"/>
          </p:cNvSpPr>
          <p:nvPr/>
        </p:nvSpPr>
        <p:spPr bwMode="auto">
          <a:xfrm>
            <a:off x="7354889" y="4077500"/>
            <a:ext cx="341312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30" name="Text Box 45"/>
          <p:cNvSpPr txBox="1">
            <a:spLocks noChangeArrowheads="1"/>
          </p:cNvSpPr>
          <p:nvPr/>
        </p:nvSpPr>
        <p:spPr bwMode="auto">
          <a:xfrm>
            <a:off x="6272245" y="4099303"/>
            <a:ext cx="339725" cy="38323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t-IT" dirty="0"/>
              <a:t>A</a:t>
            </a:r>
          </a:p>
        </p:txBody>
      </p:sp>
      <p:sp>
        <p:nvSpPr>
          <p:cNvPr id="31" name="Text Box 47"/>
          <p:cNvSpPr txBox="1">
            <a:spLocks noChangeArrowheads="1"/>
          </p:cNvSpPr>
          <p:nvPr/>
        </p:nvSpPr>
        <p:spPr bwMode="auto">
          <a:xfrm>
            <a:off x="6326875" y="2233636"/>
            <a:ext cx="344487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C</a:t>
            </a: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0" y="2074329"/>
            <a:ext cx="611204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1600" u="sng" dirty="0" smtClean="0"/>
              <a:t>Dimostrazione</a:t>
            </a:r>
          </a:p>
          <a:p>
            <a:pPr>
              <a:spcBef>
                <a:spcPct val="50000"/>
              </a:spcBef>
            </a:pPr>
            <a:r>
              <a:rPr lang="it-IT" sz="1600" dirty="0" smtClean="0"/>
              <a:t>Prolunghiamo il cateto </a:t>
            </a:r>
            <a:r>
              <a:rPr lang="it-IT" sz="1600" dirty="0" err="1" smtClean="0"/>
              <a:t>A’C</a:t>
            </a:r>
            <a:r>
              <a:rPr lang="it-IT" sz="1600" dirty="0" smtClean="0"/>
              <a:t>’ di un segmento </a:t>
            </a:r>
            <a:r>
              <a:rPr lang="it-IT" sz="1600" dirty="0" err="1" smtClean="0"/>
              <a:t>A’D</a:t>
            </a:r>
            <a:r>
              <a:rPr lang="it-IT" sz="1600" dirty="0" smtClean="0"/>
              <a:t> </a:t>
            </a:r>
            <a:r>
              <a:rPr lang="it-IT" sz="1600" dirty="0" smtClean="0">
                <a:sym typeface="Symbol"/>
              </a:rPr>
              <a:t> AC .</a:t>
            </a:r>
            <a:endParaRPr lang="it-IT" sz="1600" dirty="0" smtClean="0"/>
          </a:p>
        </p:txBody>
      </p:sp>
      <p:sp>
        <p:nvSpPr>
          <p:cNvPr id="34" name="Triangolo rettangolo 33"/>
          <p:cNvSpPr/>
          <p:nvPr/>
        </p:nvSpPr>
        <p:spPr bwMode="auto">
          <a:xfrm>
            <a:off x="8597601" y="2522263"/>
            <a:ext cx="751471" cy="1728000"/>
          </a:xfrm>
          <a:prstGeom prst="rtTriangle">
            <a:avLst/>
          </a:prstGeom>
          <a:solidFill>
            <a:srgbClr val="99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u="none" strike="noStrike" cap="none" normalizeH="0" baseline="0" smtClean="0">
              <a:ln>
                <a:noFill/>
              </a:ln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46" name="Text Box 44"/>
          <p:cNvSpPr txBox="1">
            <a:spLocks noChangeArrowheads="1"/>
          </p:cNvSpPr>
          <p:nvPr/>
        </p:nvSpPr>
        <p:spPr bwMode="auto">
          <a:xfrm>
            <a:off x="9295233" y="4069636"/>
            <a:ext cx="40588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B’</a:t>
            </a:r>
            <a:endParaRPr lang="it-IT" dirty="0"/>
          </a:p>
        </p:txBody>
      </p:sp>
      <p:sp>
        <p:nvSpPr>
          <p:cNvPr id="47" name="Text Box 45"/>
          <p:cNvSpPr txBox="1">
            <a:spLocks noChangeArrowheads="1"/>
          </p:cNvSpPr>
          <p:nvPr/>
        </p:nvSpPr>
        <p:spPr bwMode="auto">
          <a:xfrm>
            <a:off x="8267777" y="4046285"/>
            <a:ext cx="404278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A’</a:t>
            </a:r>
            <a:endParaRPr lang="it-IT" dirty="0"/>
          </a:p>
        </p:txBody>
      </p:sp>
      <p:sp>
        <p:nvSpPr>
          <p:cNvPr id="48" name="Text Box 47"/>
          <p:cNvSpPr txBox="1">
            <a:spLocks noChangeArrowheads="1"/>
          </p:cNvSpPr>
          <p:nvPr/>
        </p:nvSpPr>
        <p:spPr bwMode="auto">
          <a:xfrm>
            <a:off x="8412375" y="2217148"/>
            <a:ext cx="409086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C’</a:t>
            </a:r>
            <a:endParaRPr lang="it-IT" dirty="0"/>
          </a:p>
        </p:txBody>
      </p:sp>
      <p:grpSp>
        <p:nvGrpSpPr>
          <p:cNvPr id="2" name="Group 52"/>
          <p:cNvGrpSpPr>
            <a:grpSpLocks noChangeAspect="1"/>
          </p:cNvGrpSpPr>
          <p:nvPr/>
        </p:nvGrpSpPr>
        <p:grpSpPr bwMode="auto">
          <a:xfrm rot="17395011">
            <a:off x="6961202" y="4206448"/>
            <a:ext cx="134345" cy="134345"/>
            <a:chOff x="1455" y="3332"/>
            <a:chExt cx="266" cy="266"/>
          </a:xfrm>
        </p:grpSpPr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1455" y="3332"/>
              <a:ext cx="266" cy="266"/>
              <a:chOff x="1455" y="3332"/>
              <a:chExt cx="266" cy="266"/>
            </a:xfrm>
          </p:grpSpPr>
          <p:sp>
            <p:nvSpPr>
              <p:cNvPr id="55" name="Line 16"/>
              <p:cNvSpPr>
                <a:spLocks noChangeShapeType="1"/>
              </p:cNvSpPr>
              <p:nvPr/>
            </p:nvSpPr>
            <p:spPr bwMode="auto">
              <a:xfrm>
                <a:off x="1455" y="3404"/>
                <a:ext cx="266" cy="11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  <p:sp>
            <p:nvSpPr>
              <p:cNvPr id="56" name="Line 17"/>
              <p:cNvSpPr>
                <a:spLocks noChangeShapeType="1"/>
              </p:cNvSpPr>
              <p:nvPr/>
            </p:nvSpPr>
            <p:spPr bwMode="auto">
              <a:xfrm rot="5400000" flipH="1" flipV="1">
                <a:off x="1463" y="3406"/>
                <a:ext cx="266" cy="11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</p:grpSp>
        <p:sp>
          <p:nvSpPr>
            <p:cNvPr id="54" name="Line 20"/>
            <p:cNvSpPr>
              <a:spLocks noChangeShapeType="1"/>
            </p:cNvSpPr>
            <p:nvPr/>
          </p:nvSpPr>
          <p:spPr bwMode="auto">
            <a:xfrm>
              <a:off x="1455" y="3404"/>
              <a:ext cx="266" cy="11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4" name="Group 52"/>
          <p:cNvGrpSpPr>
            <a:grpSpLocks/>
          </p:cNvGrpSpPr>
          <p:nvPr/>
        </p:nvGrpSpPr>
        <p:grpSpPr bwMode="auto">
          <a:xfrm rot="17219469">
            <a:off x="8921475" y="4186803"/>
            <a:ext cx="139547" cy="137905"/>
            <a:chOff x="1455" y="3332"/>
            <a:chExt cx="266" cy="266"/>
          </a:xfrm>
        </p:grpSpPr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1455" y="3332"/>
              <a:ext cx="266" cy="266"/>
              <a:chOff x="1455" y="3332"/>
              <a:chExt cx="266" cy="266"/>
            </a:xfrm>
          </p:grpSpPr>
          <p:sp>
            <p:nvSpPr>
              <p:cNvPr id="61" name="Line 16"/>
              <p:cNvSpPr>
                <a:spLocks noChangeShapeType="1"/>
              </p:cNvSpPr>
              <p:nvPr/>
            </p:nvSpPr>
            <p:spPr bwMode="auto">
              <a:xfrm>
                <a:off x="1455" y="3404"/>
                <a:ext cx="266" cy="11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  <p:sp>
            <p:nvSpPr>
              <p:cNvPr id="66" name="Line 17"/>
              <p:cNvSpPr>
                <a:spLocks noChangeShapeType="1"/>
              </p:cNvSpPr>
              <p:nvPr/>
            </p:nvSpPr>
            <p:spPr bwMode="auto">
              <a:xfrm rot="5400000" flipH="1" flipV="1">
                <a:off x="1463" y="3406"/>
                <a:ext cx="266" cy="11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t-IT"/>
              </a:p>
            </p:txBody>
          </p:sp>
        </p:grpSp>
        <p:sp>
          <p:nvSpPr>
            <p:cNvPr id="60" name="Line 20"/>
            <p:cNvSpPr>
              <a:spLocks noChangeShapeType="1"/>
            </p:cNvSpPr>
            <p:nvPr/>
          </p:nvSpPr>
          <p:spPr bwMode="auto">
            <a:xfrm>
              <a:off x="1455" y="3404"/>
              <a:ext cx="266" cy="11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67" name="Rettangolo 66"/>
          <p:cNvSpPr/>
          <p:nvPr/>
        </p:nvSpPr>
        <p:spPr bwMode="auto">
          <a:xfrm>
            <a:off x="6518855" y="4035345"/>
            <a:ext cx="234033" cy="234033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u="none" strike="noStrike" cap="none" normalizeH="0" baseline="0" smtClean="0">
              <a:ln>
                <a:noFill/>
              </a:ln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68" name="Rettangolo 67"/>
          <p:cNvSpPr>
            <a:spLocks noChangeAspect="1"/>
          </p:cNvSpPr>
          <p:nvPr/>
        </p:nvSpPr>
        <p:spPr bwMode="auto">
          <a:xfrm>
            <a:off x="8607717" y="4019932"/>
            <a:ext cx="236871" cy="236871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u="none" strike="noStrike" cap="none" normalizeH="0" baseline="0" smtClean="0">
              <a:ln>
                <a:noFill/>
              </a:ln>
              <a:effectLst/>
              <a:latin typeface="Verdana" pitchFamily="34" charset="0"/>
              <a:cs typeface="Arial" charset="0"/>
            </a:endParaRPr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 rot="18685716">
            <a:off x="6845578" y="3296722"/>
            <a:ext cx="208103" cy="119455"/>
            <a:chOff x="821" y="2836"/>
            <a:chExt cx="294" cy="135"/>
          </a:xfrm>
        </p:grpSpPr>
        <p:sp>
          <p:nvSpPr>
            <p:cNvPr id="70" name="Line 19"/>
            <p:cNvSpPr>
              <a:spLocks noChangeShapeType="1"/>
            </p:cNvSpPr>
            <p:nvPr/>
          </p:nvSpPr>
          <p:spPr bwMode="auto">
            <a:xfrm>
              <a:off x="834" y="2836"/>
              <a:ext cx="281" cy="7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71" name="Line 21"/>
            <p:cNvSpPr>
              <a:spLocks noChangeShapeType="1"/>
            </p:cNvSpPr>
            <p:nvPr/>
          </p:nvSpPr>
          <p:spPr bwMode="auto">
            <a:xfrm>
              <a:off x="821" y="2897"/>
              <a:ext cx="281" cy="7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7" name="Group 22"/>
          <p:cNvGrpSpPr>
            <a:grpSpLocks/>
          </p:cNvGrpSpPr>
          <p:nvPr/>
        </p:nvGrpSpPr>
        <p:grpSpPr bwMode="auto">
          <a:xfrm rot="18685716">
            <a:off x="8860117" y="3330060"/>
            <a:ext cx="208103" cy="119455"/>
            <a:chOff x="821" y="2836"/>
            <a:chExt cx="294" cy="135"/>
          </a:xfrm>
        </p:grpSpPr>
        <p:sp>
          <p:nvSpPr>
            <p:cNvPr id="73" name="Line 19"/>
            <p:cNvSpPr>
              <a:spLocks noChangeShapeType="1"/>
            </p:cNvSpPr>
            <p:nvPr/>
          </p:nvSpPr>
          <p:spPr bwMode="auto">
            <a:xfrm>
              <a:off x="834" y="2836"/>
              <a:ext cx="281" cy="7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74" name="Line 21"/>
            <p:cNvSpPr>
              <a:spLocks noChangeShapeType="1"/>
            </p:cNvSpPr>
            <p:nvPr/>
          </p:nvSpPr>
          <p:spPr bwMode="auto">
            <a:xfrm>
              <a:off x="821" y="2897"/>
              <a:ext cx="281" cy="7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75" name="Rettangolo 74"/>
          <p:cNvSpPr>
            <a:spLocks noChangeAspect="1"/>
          </p:cNvSpPr>
          <p:nvPr/>
        </p:nvSpPr>
        <p:spPr bwMode="auto">
          <a:xfrm>
            <a:off x="8607717" y="4253294"/>
            <a:ext cx="236871" cy="236871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u="none" strike="noStrike" cap="none" normalizeH="0" baseline="0" smtClean="0">
              <a:ln>
                <a:noFill/>
              </a:ln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76" name="Text Box 44"/>
          <p:cNvSpPr txBox="1">
            <a:spLocks noChangeArrowheads="1"/>
          </p:cNvSpPr>
          <p:nvPr/>
        </p:nvSpPr>
        <p:spPr bwMode="auto">
          <a:xfrm>
            <a:off x="8433722" y="5926355"/>
            <a:ext cx="36260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D</a:t>
            </a:r>
            <a:endParaRPr lang="it-IT" dirty="0"/>
          </a:p>
        </p:txBody>
      </p:sp>
      <p:sp>
        <p:nvSpPr>
          <p:cNvPr id="77" name="Figura a mano libera 76"/>
          <p:cNvSpPr/>
          <p:nvPr/>
        </p:nvSpPr>
        <p:spPr bwMode="auto">
          <a:xfrm>
            <a:off x="6388768" y="3349660"/>
            <a:ext cx="246648" cy="252663"/>
          </a:xfrm>
          <a:custGeom>
            <a:avLst/>
            <a:gdLst>
              <a:gd name="connsiteX0" fmla="*/ 0 w 270711"/>
              <a:gd name="connsiteY0" fmla="*/ 0 h 409074"/>
              <a:gd name="connsiteX1" fmla="*/ 264695 w 270711"/>
              <a:gd name="connsiteY1" fmla="*/ 168442 h 409074"/>
              <a:gd name="connsiteX2" fmla="*/ 36095 w 270711"/>
              <a:gd name="connsiteY2" fmla="*/ 276727 h 409074"/>
              <a:gd name="connsiteX3" fmla="*/ 252663 w 270711"/>
              <a:gd name="connsiteY3" fmla="*/ 409074 h 409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711" h="409074">
                <a:moveTo>
                  <a:pt x="0" y="0"/>
                </a:moveTo>
                <a:cubicBezTo>
                  <a:pt x="129339" y="61160"/>
                  <a:pt x="258679" y="122321"/>
                  <a:pt x="264695" y="168442"/>
                </a:cubicBezTo>
                <a:cubicBezTo>
                  <a:pt x="270711" y="214563"/>
                  <a:pt x="38100" y="236622"/>
                  <a:pt x="36095" y="276727"/>
                </a:cubicBezTo>
                <a:cubicBezTo>
                  <a:pt x="34090" y="316832"/>
                  <a:pt x="220579" y="389022"/>
                  <a:pt x="252663" y="409074"/>
                </a:cubicBezTo>
              </a:path>
            </a:pathLst>
          </a:custGeom>
          <a:noFill/>
          <a:ln w="317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78" name="Figura a mano libera 77"/>
          <p:cNvSpPr/>
          <p:nvPr/>
        </p:nvSpPr>
        <p:spPr bwMode="auto">
          <a:xfrm>
            <a:off x="8478253" y="4897724"/>
            <a:ext cx="246648" cy="252663"/>
          </a:xfrm>
          <a:custGeom>
            <a:avLst/>
            <a:gdLst>
              <a:gd name="connsiteX0" fmla="*/ 0 w 270711"/>
              <a:gd name="connsiteY0" fmla="*/ 0 h 409074"/>
              <a:gd name="connsiteX1" fmla="*/ 264695 w 270711"/>
              <a:gd name="connsiteY1" fmla="*/ 168442 h 409074"/>
              <a:gd name="connsiteX2" fmla="*/ 36095 w 270711"/>
              <a:gd name="connsiteY2" fmla="*/ 276727 h 409074"/>
              <a:gd name="connsiteX3" fmla="*/ 252663 w 270711"/>
              <a:gd name="connsiteY3" fmla="*/ 409074 h 409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711" h="409074">
                <a:moveTo>
                  <a:pt x="0" y="0"/>
                </a:moveTo>
                <a:cubicBezTo>
                  <a:pt x="129339" y="61160"/>
                  <a:pt x="258679" y="122321"/>
                  <a:pt x="264695" y="168442"/>
                </a:cubicBezTo>
                <a:cubicBezTo>
                  <a:pt x="270711" y="214563"/>
                  <a:pt x="38100" y="236622"/>
                  <a:pt x="36095" y="276727"/>
                </a:cubicBezTo>
                <a:cubicBezTo>
                  <a:pt x="34090" y="316832"/>
                  <a:pt x="220579" y="389022"/>
                  <a:pt x="252663" y="409074"/>
                </a:cubicBezTo>
              </a:path>
            </a:pathLst>
          </a:custGeom>
          <a:noFill/>
          <a:ln w="317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79" name="Rettangolo 78"/>
          <p:cNvSpPr/>
          <p:nvPr/>
        </p:nvSpPr>
        <p:spPr>
          <a:xfrm>
            <a:off x="0" y="2815264"/>
            <a:ext cx="620829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1600" dirty="0" smtClean="0"/>
              <a:t>Il triangolo </a:t>
            </a:r>
            <a:r>
              <a:rPr lang="it-IT" sz="1600" dirty="0" err="1" smtClean="0"/>
              <a:t>A’B’D</a:t>
            </a:r>
            <a:r>
              <a:rPr lang="it-IT" sz="1600" dirty="0" smtClean="0"/>
              <a:t>  è congruente al triangolo ABC, perché:</a:t>
            </a:r>
          </a:p>
          <a:p>
            <a:pPr algn="just">
              <a:spcBef>
                <a:spcPct val="50000"/>
              </a:spcBef>
            </a:pPr>
            <a:r>
              <a:rPr lang="it-IT" sz="1600" dirty="0" smtClean="0"/>
              <a:t>A </a:t>
            </a:r>
            <a:r>
              <a:rPr lang="it-IT" sz="1600" dirty="0" smtClean="0">
                <a:sym typeface="Symbol"/>
              </a:rPr>
              <a:t> A’        AB  </a:t>
            </a:r>
            <a:r>
              <a:rPr lang="it-IT" sz="1600" dirty="0" err="1" smtClean="0">
                <a:sym typeface="Symbol"/>
              </a:rPr>
              <a:t>A’B</a:t>
            </a:r>
            <a:r>
              <a:rPr lang="it-IT" sz="1600" dirty="0" smtClean="0">
                <a:sym typeface="Symbol"/>
              </a:rPr>
              <a:t>’    AC  </a:t>
            </a:r>
            <a:r>
              <a:rPr lang="it-IT" sz="1600" dirty="0" err="1" smtClean="0">
                <a:sym typeface="Symbol"/>
              </a:rPr>
              <a:t>A’D</a:t>
            </a:r>
            <a:r>
              <a:rPr lang="it-IT" sz="1600" dirty="0" smtClean="0">
                <a:sym typeface="Symbol"/>
              </a:rPr>
              <a:t>    (I Criterio congruenza)</a:t>
            </a:r>
          </a:p>
          <a:p>
            <a:pPr algn="just">
              <a:spcBef>
                <a:spcPct val="50000"/>
              </a:spcBef>
            </a:pPr>
            <a:r>
              <a:rPr lang="it-IT" sz="1600" dirty="0" smtClean="0"/>
              <a:t>Si deduce quindi che </a:t>
            </a:r>
            <a:r>
              <a:rPr lang="it-IT" sz="1600" dirty="0" err="1" smtClean="0">
                <a:sym typeface="Symbol"/>
              </a:rPr>
              <a:t>B’D</a:t>
            </a:r>
            <a:r>
              <a:rPr lang="it-IT" sz="1600" dirty="0" smtClean="0"/>
              <a:t> </a:t>
            </a:r>
            <a:r>
              <a:rPr lang="it-IT" sz="1600" dirty="0" smtClean="0">
                <a:sym typeface="Symbol"/>
              </a:rPr>
              <a:t> </a:t>
            </a:r>
            <a:r>
              <a:rPr lang="it-IT" sz="1600" dirty="0" smtClean="0"/>
              <a:t>BC .  Ma BC </a:t>
            </a:r>
            <a:r>
              <a:rPr lang="it-IT" sz="1600" dirty="0" smtClean="0">
                <a:sym typeface="Symbol"/>
              </a:rPr>
              <a:t> </a:t>
            </a:r>
            <a:r>
              <a:rPr lang="it-IT" sz="1600" dirty="0" err="1" smtClean="0">
                <a:sym typeface="Symbol"/>
              </a:rPr>
              <a:t>B’C</a:t>
            </a:r>
            <a:r>
              <a:rPr lang="it-IT" sz="1600" dirty="0" smtClean="0">
                <a:sym typeface="Symbol"/>
              </a:rPr>
              <a:t>’ .</a:t>
            </a:r>
          </a:p>
        </p:txBody>
      </p:sp>
      <p:grpSp>
        <p:nvGrpSpPr>
          <p:cNvPr id="8" name="Group 22"/>
          <p:cNvGrpSpPr>
            <a:grpSpLocks/>
          </p:cNvGrpSpPr>
          <p:nvPr/>
        </p:nvGrpSpPr>
        <p:grpSpPr bwMode="auto">
          <a:xfrm rot="2914284" flipV="1">
            <a:off x="8904234" y="4962345"/>
            <a:ext cx="208103" cy="119455"/>
            <a:chOff x="821" y="2836"/>
            <a:chExt cx="294" cy="135"/>
          </a:xfrm>
        </p:grpSpPr>
        <p:sp>
          <p:nvSpPr>
            <p:cNvPr id="81" name="Line 19"/>
            <p:cNvSpPr>
              <a:spLocks noChangeShapeType="1"/>
            </p:cNvSpPr>
            <p:nvPr/>
          </p:nvSpPr>
          <p:spPr bwMode="auto">
            <a:xfrm>
              <a:off x="834" y="2836"/>
              <a:ext cx="281" cy="7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82" name="Line 21"/>
            <p:cNvSpPr>
              <a:spLocks noChangeShapeType="1"/>
            </p:cNvSpPr>
            <p:nvPr/>
          </p:nvSpPr>
          <p:spPr bwMode="auto">
            <a:xfrm>
              <a:off x="821" y="2897"/>
              <a:ext cx="281" cy="7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83" name="Rettangolo 82"/>
          <p:cNvSpPr/>
          <p:nvPr/>
        </p:nvSpPr>
        <p:spPr>
          <a:xfrm>
            <a:off x="1" y="3975305"/>
            <a:ext cx="60398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1600" dirty="0" smtClean="0">
                <a:sym typeface="Symbol"/>
              </a:rPr>
              <a:t>Pertanto </a:t>
            </a:r>
            <a:r>
              <a:rPr lang="it-IT" sz="1600" dirty="0" err="1" smtClean="0">
                <a:sym typeface="Symbol"/>
              </a:rPr>
              <a:t>B’D</a:t>
            </a:r>
            <a:r>
              <a:rPr lang="it-IT" sz="1600" dirty="0" smtClean="0"/>
              <a:t> </a:t>
            </a:r>
            <a:r>
              <a:rPr lang="it-IT" sz="1600" dirty="0" smtClean="0">
                <a:sym typeface="Symbol"/>
              </a:rPr>
              <a:t> </a:t>
            </a:r>
            <a:r>
              <a:rPr lang="it-IT" sz="1600" dirty="0" err="1" smtClean="0">
                <a:sym typeface="Symbol"/>
              </a:rPr>
              <a:t>B’C</a:t>
            </a:r>
            <a:r>
              <a:rPr lang="it-IT" sz="1600" dirty="0" smtClean="0">
                <a:sym typeface="Symbol"/>
              </a:rPr>
              <a:t>’   ⇔   che il triangolo </a:t>
            </a:r>
            <a:r>
              <a:rPr lang="it-IT" sz="1600" dirty="0" err="1" smtClean="0">
                <a:sym typeface="Symbol"/>
              </a:rPr>
              <a:t>B’C’D</a:t>
            </a:r>
            <a:r>
              <a:rPr lang="it-IT" sz="1600" dirty="0" smtClean="0">
                <a:sym typeface="Symbol"/>
              </a:rPr>
              <a:t> è isoscele.</a:t>
            </a:r>
          </a:p>
          <a:p>
            <a:pPr algn="just">
              <a:spcBef>
                <a:spcPct val="50000"/>
              </a:spcBef>
            </a:pPr>
            <a:r>
              <a:rPr lang="it-IT" sz="1600" dirty="0" smtClean="0">
                <a:sym typeface="Symbol"/>
              </a:rPr>
              <a:t>Ma se il triangolo </a:t>
            </a:r>
            <a:r>
              <a:rPr lang="it-IT" sz="1600" dirty="0" err="1" smtClean="0">
                <a:sym typeface="Symbol"/>
              </a:rPr>
              <a:t>B’C’D</a:t>
            </a:r>
            <a:r>
              <a:rPr lang="it-IT" sz="1600" dirty="0" smtClean="0">
                <a:sym typeface="Symbol"/>
              </a:rPr>
              <a:t> è isoscele l’altezza </a:t>
            </a:r>
            <a:r>
              <a:rPr lang="it-IT" sz="1600" dirty="0" err="1" smtClean="0">
                <a:sym typeface="Symbol"/>
              </a:rPr>
              <a:t>A’B</a:t>
            </a:r>
            <a:r>
              <a:rPr lang="it-IT" sz="1600" dirty="0" smtClean="0">
                <a:sym typeface="Symbol"/>
              </a:rPr>
              <a:t>’  è anche mediana. Ma ciò vuol dire che </a:t>
            </a:r>
            <a:r>
              <a:rPr lang="it-IT" sz="1600" dirty="0" err="1" smtClean="0">
                <a:sym typeface="Symbol"/>
              </a:rPr>
              <a:t>A’C</a:t>
            </a:r>
            <a:r>
              <a:rPr lang="it-IT" sz="1600" dirty="0" smtClean="0">
                <a:sym typeface="Symbol"/>
              </a:rPr>
              <a:t>’  </a:t>
            </a:r>
            <a:r>
              <a:rPr lang="it-IT" sz="1600" dirty="0" err="1" smtClean="0">
                <a:sym typeface="Symbol"/>
              </a:rPr>
              <a:t>A’D</a:t>
            </a:r>
            <a:r>
              <a:rPr lang="it-IT" sz="1600" dirty="0" smtClean="0">
                <a:sym typeface="Symbol"/>
              </a:rPr>
              <a:t> .</a:t>
            </a:r>
          </a:p>
        </p:txBody>
      </p:sp>
      <p:sp>
        <p:nvSpPr>
          <p:cNvPr id="84" name="Rettangolo 83"/>
          <p:cNvSpPr/>
          <p:nvPr/>
        </p:nvSpPr>
        <p:spPr>
          <a:xfrm>
            <a:off x="1" y="4969464"/>
            <a:ext cx="602782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1600" dirty="0" smtClean="0">
                <a:sym typeface="Symbol"/>
              </a:rPr>
              <a:t>A questo si può concludere che i triangoli ABC e </a:t>
            </a:r>
            <a:r>
              <a:rPr lang="it-IT" sz="1600" dirty="0" err="1" smtClean="0">
                <a:sym typeface="Symbol"/>
              </a:rPr>
              <a:t>A’B’C</a:t>
            </a:r>
            <a:r>
              <a:rPr lang="it-IT" sz="1600" dirty="0" smtClean="0">
                <a:sym typeface="Symbol"/>
              </a:rPr>
              <a:t>’  sono congruenti per il III criterio di congruenza dei triangoli, perché hanno i tre lati ordinatamente congruenti.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4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6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2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4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6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80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2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/>
      <p:bldP spid="30" grpId="0"/>
      <p:bldP spid="30" grpId="1"/>
      <p:bldP spid="31" grpId="0"/>
      <p:bldP spid="32" grpId="0"/>
      <p:bldP spid="34" grpId="0" animBg="1"/>
      <p:bldP spid="46" grpId="0"/>
      <p:bldP spid="47" grpId="0"/>
      <p:bldP spid="48" grpId="0"/>
      <p:bldP spid="67" grpId="0" animBg="1"/>
      <p:bldP spid="68" grpId="0" animBg="1"/>
      <p:bldP spid="75" grpId="0" animBg="1"/>
      <p:bldP spid="76" grpId="0"/>
      <p:bldP spid="77" grpId="0" animBg="1"/>
      <p:bldP spid="78" grpId="0" animBg="1"/>
      <p:bldP spid="79" grpId="0"/>
      <p:bldP spid="83" grpId="0"/>
      <p:bldP spid="8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ttangolo 49"/>
          <p:cNvSpPr/>
          <p:nvPr/>
        </p:nvSpPr>
        <p:spPr bwMode="auto">
          <a:xfrm rot="19637475">
            <a:off x="2184227" y="2392796"/>
            <a:ext cx="212942" cy="212942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cxnSp>
        <p:nvCxnSpPr>
          <p:cNvPr id="36" name="Connettore 1 35"/>
          <p:cNvCxnSpPr>
            <a:stCxn id="32" idx="2"/>
            <a:endCxn id="32" idx="5"/>
          </p:cNvCxnSpPr>
          <p:nvPr/>
        </p:nvCxnSpPr>
        <p:spPr bwMode="auto">
          <a:xfrm rot="16200000" flipH="1" flipV="1">
            <a:off x="1415868" y="2676926"/>
            <a:ext cx="1233162" cy="577237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Connettore 1 45"/>
          <p:cNvCxnSpPr>
            <a:stCxn id="32" idx="4"/>
          </p:cNvCxnSpPr>
          <p:nvPr/>
        </p:nvCxnSpPr>
        <p:spPr bwMode="auto">
          <a:xfrm rot="16200000" flipH="1">
            <a:off x="175298" y="3789675"/>
            <a:ext cx="1217806" cy="803894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35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MEDIANA RELATIVA ALL’IPOTENUSA 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99" name="Text Box 6"/>
          <p:cNvSpPr txBox="1">
            <a:spLocks noChangeArrowheads="1"/>
          </p:cNvSpPr>
          <p:nvPr/>
        </p:nvSpPr>
        <p:spPr bwMode="auto">
          <a:xfrm>
            <a:off x="0" y="771816"/>
            <a:ext cx="1828800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Teorema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3413063" y="3151511"/>
            <a:ext cx="6759575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dirty="0" smtClean="0"/>
              <a:t>Pertanto gli angoli </a:t>
            </a:r>
            <a:r>
              <a:rPr lang="el-GR" dirty="0" smtClean="0">
                <a:latin typeface="Times New Roman"/>
                <a:cs typeface="Times New Roman"/>
                <a:sym typeface="Symbol"/>
              </a:rPr>
              <a:t>β</a:t>
            </a:r>
            <a:r>
              <a:rPr lang="it-IT" sz="2000" dirty="0" smtClean="0"/>
              <a:t> </a:t>
            </a:r>
            <a:r>
              <a:rPr lang="it-IT" sz="2000" dirty="0" smtClean="0">
                <a:sym typeface="Symbol"/>
              </a:rPr>
              <a:t> </a:t>
            </a:r>
            <a:r>
              <a:rPr lang="el-GR" sz="2000" dirty="0" smtClean="0">
                <a:latin typeface="Times New Roman"/>
                <a:cs typeface="Times New Roman"/>
              </a:rPr>
              <a:t>γ</a:t>
            </a:r>
            <a:r>
              <a:rPr lang="it-IT" sz="2000" dirty="0" smtClean="0">
                <a:latin typeface="Times New Roman"/>
                <a:cs typeface="Times New Roman"/>
              </a:rPr>
              <a:t>  .</a:t>
            </a:r>
            <a:endParaRPr lang="it-IT" sz="2000" dirty="0" smtClean="0"/>
          </a:p>
        </p:txBody>
      </p:sp>
      <p:graphicFrame>
        <p:nvGraphicFramePr>
          <p:cNvPr id="52" name="Object 5"/>
          <p:cNvGraphicFramePr>
            <a:graphicFrameLocks noChangeAspect="1"/>
          </p:cNvGraphicFramePr>
          <p:nvPr/>
        </p:nvGraphicFramePr>
        <p:xfrm>
          <a:off x="3789363" y="1452563"/>
          <a:ext cx="585787" cy="460375"/>
        </p:xfrm>
        <a:graphic>
          <a:graphicData uri="http://schemas.openxmlformats.org/presentationml/2006/ole">
            <p:oleObj spid="_x0000_s471042" name="Equation" r:id="rId4" imgW="177480" imgH="139680" progId="Equation.3">
              <p:embed/>
            </p:oleObj>
          </a:graphicData>
        </a:graphic>
      </p:graphicFrame>
      <p:sp>
        <p:nvSpPr>
          <p:cNvPr id="54" name="Rectangle 7"/>
          <p:cNvSpPr>
            <a:spLocks noChangeArrowheads="1"/>
          </p:cNvSpPr>
          <p:nvPr/>
        </p:nvSpPr>
        <p:spPr bwMode="auto">
          <a:xfrm>
            <a:off x="746125" y="1303338"/>
            <a:ext cx="2382838" cy="66040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dirty="0" smtClean="0"/>
              <a:t>In </a:t>
            </a:r>
            <a:r>
              <a:rPr lang="it-IT" dirty="0"/>
              <a:t>un triangolo </a:t>
            </a:r>
            <a:r>
              <a:rPr lang="it-IT" dirty="0" smtClean="0"/>
              <a:t>rettangolo</a:t>
            </a:r>
            <a:endParaRPr lang="it-IT" dirty="0"/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5176838" y="1312263"/>
            <a:ext cx="4237037" cy="646331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lIns="54000" rIns="54000">
            <a:spAutoFit/>
          </a:bodyPr>
          <a:lstStyle/>
          <a:p>
            <a:r>
              <a:rPr lang="it-IT" dirty="0"/>
              <a:t>La </a:t>
            </a:r>
            <a:r>
              <a:rPr lang="it-IT" dirty="0" smtClean="0"/>
              <a:t>mediana relativa all’ipotenusa è la metà dell’ipotenusa.</a:t>
            </a:r>
            <a:endParaRPr lang="it-IT" dirty="0"/>
          </a:p>
        </p:txBody>
      </p:sp>
      <p:sp>
        <p:nvSpPr>
          <p:cNvPr id="63" name="Text Box 13"/>
          <p:cNvSpPr txBox="1">
            <a:spLocks noChangeArrowheads="1"/>
          </p:cNvSpPr>
          <p:nvPr/>
        </p:nvSpPr>
        <p:spPr bwMode="auto">
          <a:xfrm>
            <a:off x="64751" y="3345647"/>
            <a:ext cx="339725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A</a:t>
            </a:r>
          </a:p>
        </p:txBody>
      </p:sp>
      <p:sp>
        <p:nvSpPr>
          <p:cNvPr id="64" name="Text Box 14"/>
          <p:cNvSpPr txBox="1">
            <a:spLocks noChangeArrowheads="1"/>
          </p:cNvSpPr>
          <p:nvPr/>
        </p:nvSpPr>
        <p:spPr bwMode="auto">
          <a:xfrm>
            <a:off x="2157459" y="2031359"/>
            <a:ext cx="34131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66" name="Text Box 15"/>
          <p:cNvSpPr txBox="1">
            <a:spLocks noChangeArrowheads="1"/>
          </p:cNvSpPr>
          <p:nvPr/>
        </p:nvSpPr>
        <p:spPr bwMode="auto">
          <a:xfrm>
            <a:off x="3061471" y="3366081"/>
            <a:ext cx="344487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C</a:t>
            </a:r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1699495" y="3526220"/>
            <a:ext cx="37863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M</a:t>
            </a:r>
            <a:endParaRPr lang="it-IT" dirty="0"/>
          </a:p>
        </p:txBody>
      </p:sp>
      <p:sp>
        <p:nvSpPr>
          <p:cNvPr id="68" name="Text Box 17"/>
          <p:cNvSpPr txBox="1">
            <a:spLocks noChangeArrowheads="1"/>
          </p:cNvSpPr>
          <p:nvPr/>
        </p:nvSpPr>
        <p:spPr bwMode="auto">
          <a:xfrm>
            <a:off x="3402616" y="2377513"/>
            <a:ext cx="533671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Prolunghiamo BM di un segmento MD </a:t>
            </a:r>
            <a:r>
              <a:rPr lang="it-IT" dirty="0" smtClean="0">
                <a:sym typeface="Symbol"/>
              </a:rPr>
              <a:t> </a:t>
            </a:r>
            <a:r>
              <a:rPr lang="it-IT" dirty="0" smtClean="0"/>
              <a:t>BM</a:t>
            </a:r>
            <a:endParaRPr lang="it-IT" dirty="0"/>
          </a:p>
        </p:txBody>
      </p:sp>
      <p:sp>
        <p:nvSpPr>
          <p:cNvPr id="69" name="Text Box 18"/>
          <p:cNvSpPr txBox="1">
            <a:spLocks noChangeArrowheads="1"/>
          </p:cNvSpPr>
          <p:nvPr/>
        </p:nvSpPr>
        <p:spPr bwMode="auto">
          <a:xfrm>
            <a:off x="3401026" y="2776317"/>
            <a:ext cx="443839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I triangoli BMC</a:t>
            </a:r>
            <a:r>
              <a:rPr lang="it-IT" dirty="0" smtClean="0">
                <a:sym typeface="Symbol"/>
              </a:rPr>
              <a:t>  </a:t>
            </a:r>
            <a:r>
              <a:rPr lang="it-IT" dirty="0" smtClean="0"/>
              <a:t>AMD per il </a:t>
            </a:r>
            <a:r>
              <a:rPr lang="it-IT" dirty="0" err="1" smtClean="0"/>
              <a:t>I°</a:t>
            </a:r>
            <a:r>
              <a:rPr lang="it-IT" dirty="0" smtClean="0"/>
              <a:t> C.C.T.</a:t>
            </a:r>
            <a:endParaRPr lang="it-IT" dirty="0"/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3418610" y="4225100"/>
            <a:ext cx="519010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t-IT" dirty="0" smtClean="0"/>
              <a:t>Quindi ABD è un triangolo rettangolo.  </a:t>
            </a:r>
            <a:endParaRPr lang="it-IT" dirty="0"/>
          </a:p>
        </p:txBody>
      </p:sp>
      <p:sp>
        <p:nvSpPr>
          <p:cNvPr id="72" name="Text Box 21"/>
          <p:cNvSpPr txBox="1">
            <a:spLocks noChangeArrowheads="1"/>
          </p:cNvSpPr>
          <p:nvPr/>
        </p:nvSpPr>
        <p:spPr bwMode="auto">
          <a:xfrm>
            <a:off x="3423453" y="1935504"/>
            <a:ext cx="153035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i="1" u="sng" dirty="0">
                <a:latin typeface="Times New Roman" pitchFamily="18" charset="0"/>
              </a:rPr>
              <a:t>Dimostrazione</a:t>
            </a:r>
          </a:p>
        </p:txBody>
      </p:sp>
      <p:sp>
        <p:nvSpPr>
          <p:cNvPr id="81" name="Text Box 31"/>
          <p:cNvSpPr txBox="1">
            <a:spLocks noChangeArrowheads="1"/>
          </p:cNvSpPr>
          <p:nvPr/>
        </p:nvSpPr>
        <p:spPr bwMode="auto">
          <a:xfrm>
            <a:off x="3430184" y="4937808"/>
            <a:ext cx="491352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Infatti:      AD</a:t>
            </a:r>
            <a:r>
              <a:rPr lang="it-IT" dirty="0" smtClean="0">
                <a:sym typeface="Symbol"/>
              </a:rPr>
              <a:t>  BC    e    AB in comune.</a:t>
            </a:r>
            <a:endParaRPr lang="it-IT" dirty="0"/>
          </a:p>
        </p:txBody>
      </p:sp>
      <p:sp>
        <p:nvSpPr>
          <p:cNvPr id="83" name="Text Box 33"/>
          <p:cNvSpPr txBox="1">
            <a:spLocks noChangeArrowheads="1"/>
          </p:cNvSpPr>
          <p:nvPr/>
        </p:nvSpPr>
        <p:spPr bwMode="auto">
          <a:xfrm>
            <a:off x="3424375" y="5329097"/>
            <a:ext cx="2512804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Pertanto,   BD</a:t>
            </a:r>
            <a:r>
              <a:rPr lang="it-IT" dirty="0" smtClean="0">
                <a:sym typeface="Symbol"/>
              </a:rPr>
              <a:t>  AC </a:t>
            </a:r>
            <a:endParaRPr lang="it-IT" dirty="0"/>
          </a:p>
        </p:txBody>
      </p:sp>
      <p:sp>
        <p:nvSpPr>
          <p:cNvPr id="32" name="Triangolo rettangolo 31"/>
          <p:cNvSpPr/>
          <p:nvPr/>
        </p:nvSpPr>
        <p:spPr bwMode="auto">
          <a:xfrm rot="8851772">
            <a:off x="594793" y="2851644"/>
            <a:ext cx="2298075" cy="1460964"/>
          </a:xfrm>
          <a:prstGeom prst="rtTriangl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cxnSp>
        <p:nvCxnSpPr>
          <p:cNvPr id="39" name="Connettore 1 38"/>
          <p:cNvCxnSpPr/>
          <p:nvPr/>
        </p:nvCxnSpPr>
        <p:spPr bwMode="auto">
          <a:xfrm rot="16200000" flipH="1" flipV="1">
            <a:off x="850618" y="3905801"/>
            <a:ext cx="1233162" cy="577237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" name="Group 26"/>
          <p:cNvGrpSpPr>
            <a:grpSpLocks/>
          </p:cNvGrpSpPr>
          <p:nvPr/>
        </p:nvGrpSpPr>
        <p:grpSpPr bwMode="auto">
          <a:xfrm flipH="1" flipV="1">
            <a:off x="1877918" y="3012896"/>
            <a:ext cx="228600" cy="130175"/>
            <a:chOff x="409" y="3215"/>
            <a:chExt cx="144" cy="82"/>
          </a:xfrm>
        </p:grpSpPr>
        <p:sp>
          <p:nvSpPr>
            <p:cNvPr id="78" name="Line 27"/>
            <p:cNvSpPr>
              <a:spLocks noChangeShapeType="1"/>
            </p:cNvSpPr>
            <p:nvPr/>
          </p:nvSpPr>
          <p:spPr bwMode="auto">
            <a:xfrm>
              <a:off x="428" y="3215"/>
              <a:ext cx="125" cy="39"/>
            </a:xfrm>
            <a:prstGeom prst="line">
              <a:avLst/>
            </a:prstGeom>
            <a:noFill/>
            <a:ln w="28575">
              <a:solidFill>
                <a:schemeClr val="accent6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79" name="Line 28"/>
            <p:cNvSpPr>
              <a:spLocks noChangeShapeType="1"/>
            </p:cNvSpPr>
            <p:nvPr/>
          </p:nvSpPr>
          <p:spPr bwMode="auto">
            <a:xfrm>
              <a:off x="409" y="3258"/>
              <a:ext cx="125" cy="39"/>
            </a:xfrm>
            <a:prstGeom prst="line">
              <a:avLst/>
            </a:prstGeom>
            <a:noFill/>
            <a:ln w="28575">
              <a:solidFill>
                <a:schemeClr val="accent6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 flipH="1" flipV="1">
            <a:off x="1373992" y="4087838"/>
            <a:ext cx="228600" cy="130175"/>
            <a:chOff x="409" y="3215"/>
            <a:chExt cx="144" cy="82"/>
          </a:xfrm>
        </p:grpSpPr>
        <p:sp>
          <p:nvSpPr>
            <p:cNvPr id="41" name="Line 27"/>
            <p:cNvSpPr>
              <a:spLocks noChangeShapeType="1"/>
            </p:cNvSpPr>
            <p:nvPr/>
          </p:nvSpPr>
          <p:spPr bwMode="auto">
            <a:xfrm>
              <a:off x="428" y="3215"/>
              <a:ext cx="125" cy="39"/>
            </a:xfrm>
            <a:prstGeom prst="line">
              <a:avLst/>
            </a:prstGeom>
            <a:noFill/>
            <a:ln w="28575">
              <a:solidFill>
                <a:schemeClr val="accent6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42" name="Line 28"/>
            <p:cNvSpPr>
              <a:spLocks noChangeShapeType="1"/>
            </p:cNvSpPr>
            <p:nvPr/>
          </p:nvSpPr>
          <p:spPr bwMode="auto">
            <a:xfrm>
              <a:off x="409" y="3258"/>
              <a:ext cx="125" cy="39"/>
            </a:xfrm>
            <a:prstGeom prst="line">
              <a:avLst/>
            </a:prstGeom>
            <a:noFill/>
            <a:ln w="28575">
              <a:solidFill>
                <a:schemeClr val="accent6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43" name="Ovale 42"/>
          <p:cNvSpPr/>
          <p:nvPr/>
        </p:nvSpPr>
        <p:spPr bwMode="auto">
          <a:xfrm>
            <a:off x="1728712" y="3552763"/>
            <a:ext cx="57874" cy="57874"/>
          </a:xfrm>
          <a:prstGeom prst="ellipse">
            <a:avLst/>
          </a:prstGeom>
          <a:solidFill>
            <a:schemeClr val="accent2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44" name="Text Box 16"/>
          <p:cNvSpPr txBox="1">
            <a:spLocks noChangeArrowheads="1"/>
          </p:cNvSpPr>
          <p:nvPr/>
        </p:nvSpPr>
        <p:spPr bwMode="auto">
          <a:xfrm>
            <a:off x="1002845" y="4779483"/>
            <a:ext cx="36260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D</a:t>
            </a:r>
            <a:endParaRPr lang="it-IT" dirty="0"/>
          </a:p>
        </p:txBody>
      </p:sp>
      <p:sp>
        <p:nvSpPr>
          <p:cNvPr id="45" name="Ovale 44"/>
          <p:cNvSpPr/>
          <p:nvPr/>
        </p:nvSpPr>
        <p:spPr bwMode="auto">
          <a:xfrm>
            <a:off x="1157213" y="4767200"/>
            <a:ext cx="57874" cy="57874"/>
          </a:xfrm>
          <a:prstGeom prst="ellipse">
            <a:avLst/>
          </a:prstGeom>
          <a:solidFill>
            <a:schemeClr val="accent2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59" name="Text Box 16"/>
          <p:cNvSpPr txBox="1">
            <a:spLocks noChangeArrowheads="1"/>
          </p:cNvSpPr>
          <p:nvPr/>
        </p:nvSpPr>
        <p:spPr bwMode="auto">
          <a:xfrm>
            <a:off x="599659" y="3195678"/>
            <a:ext cx="349465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2400" dirty="0" smtClean="0">
                <a:latin typeface="Times New Roman"/>
                <a:cs typeface="Times New Roman"/>
              </a:rPr>
              <a:t>α</a:t>
            </a:r>
            <a:r>
              <a:rPr lang="it-IT" sz="2400" dirty="0" smtClean="0">
                <a:latin typeface="Times New Roman"/>
                <a:cs typeface="Times New Roman"/>
              </a:rPr>
              <a:t> </a:t>
            </a:r>
            <a:endParaRPr lang="it-IT" sz="2400" dirty="0"/>
          </a:p>
        </p:txBody>
      </p:sp>
      <p:sp>
        <p:nvSpPr>
          <p:cNvPr id="60" name="Text Box 16"/>
          <p:cNvSpPr txBox="1">
            <a:spLocks noChangeArrowheads="1"/>
          </p:cNvSpPr>
          <p:nvPr/>
        </p:nvSpPr>
        <p:spPr bwMode="auto">
          <a:xfrm>
            <a:off x="3412331" y="3498549"/>
            <a:ext cx="4538422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Gli angoli </a:t>
            </a:r>
            <a:r>
              <a:rPr lang="el-GR" sz="2000" dirty="0" smtClean="0">
                <a:latin typeface="Times New Roman"/>
                <a:cs typeface="Times New Roman"/>
              </a:rPr>
              <a:t>α</a:t>
            </a:r>
            <a:r>
              <a:rPr lang="it-IT" sz="2000" dirty="0" smtClean="0">
                <a:latin typeface="Times New Roman"/>
                <a:cs typeface="Times New Roman"/>
              </a:rPr>
              <a:t>  e  </a:t>
            </a:r>
            <a:r>
              <a:rPr lang="el-GR" sz="2000" dirty="0" smtClean="0">
                <a:latin typeface="Times New Roman"/>
                <a:cs typeface="Times New Roman"/>
              </a:rPr>
              <a:t>γ</a:t>
            </a:r>
            <a:r>
              <a:rPr lang="it-IT" sz="2000" dirty="0" smtClean="0">
                <a:latin typeface="Times New Roman"/>
                <a:cs typeface="Times New Roman"/>
              </a:rPr>
              <a:t>  </a:t>
            </a:r>
            <a:r>
              <a:rPr lang="it-IT" dirty="0" smtClean="0"/>
              <a:t>sono complementari.</a:t>
            </a:r>
            <a:endParaRPr lang="it-IT" dirty="0"/>
          </a:p>
        </p:txBody>
      </p:sp>
      <p:sp>
        <p:nvSpPr>
          <p:cNvPr id="62" name="Text Box 16"/>
          <p:cNvSpPr txBox="1">
            <a:spLocks noChangeArrowheads="1"/>
          </p:cNvSpPr>
          <p:nvPr/>
        </p:nvSpPr>
        <p:spPr bwMode="auto">
          <a:xfrm>
            <a:off x="2652236" y="3106937"/>
            <a:ext cx="320922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400" dirty="0" smtClean="0">
                <a:latin typeface="Times New Roman"/>
                <a:cs typeface="Times New Roman"/>
              </a:rPr>
              <a:t>γ</a:t>
            </a:r>
            <a:endParaRPr lang="it-IT" sz="2400" dirty="0"/>
          </a:p>
        </p:txBody>
      </p:sp>
      <p:sp>
        <p:nvSpPr>
          <p:cNvPr id="73" name="Text Box 16"/>
          <p:cNvSpPr txBox="1">
            <a:spLocks noChangeArrowheads="1"/>
          </p:cNvSpPr>
          <p:nvPr/>
        </p:nvSpPr>
        <p:spPr bwMode="auto">
          <a:xfrm>
            <a:off x="512836" y="3513960"/>
            <a:ext cx="314510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000" dirty="0" smtClean="0">
                <a:latin typeface="Times New Roman"/>
                <a:cs typeface="Times New Roman"/>
              </a:rPr>
              <a:t>β</a:t>
            </a:r>
            <a:endParaRPr lang="it-IT" sz="2000" dirty="0"/>
          </a:p>
        </p:txBody>
      </p:sp>
      <p:sp>
        <p:nvSpPr>
          <p:cNvPr id="74" name="Text Box 16"/>
          <p:cNvSpPr txBox="1">
            <a:spLocks noChangeArrowheads="1"/>
          </p:cNvSpPr>
          <p:nvPr/>
        </p:nvSpPr>
        <p:spPr bwMode="auto">
          <a:xfrm>
            <a:off x="3425831" y="3836149"/>
            <a:ext cx="5337487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Pertanto anche  </a:t>
            </a:r>
            <a:r>
              <a:rPr lang="el-GR" sz="2000" dirty="0" smtClean="0">
                <a:latin typeface="Times New Roman"/>
                <a:cs typeface="Times New Roman"/>
              </a:rPr>
              <a:t>α</a:t>
            </a:r>
            <a:r>
              <a:rPr lang="it-IT" sz="2000" dirty="0" smtClean="0">
                <a:latin typeface="Times New Roman"/>
                <a:cs typeface="Times New Roman"/>
              </a:rPr>
              <a:t>  </a:t>
            </a:r>
            <a:r>
              <a:rPr lang="it-IT" dirty="0" smtClean="0"/>
              <a:t>e </a:t>
            </a:r>
            <a:r>
              <a:rPr lang="it-IT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 smtClean="0">
                <a:latin typeface="Times New Roman"/>
                <a:cs typeface="Times New Roman"/>
                <a:sym typeface="Symbol"/>
              </a:rPr>
              <a:t>β</a:t>
            </a:r>
            <a:r>
              <a:rPr lang="it-IT" sz="2000" dirty="0" smtClean="0">
                <a:latin typeface="Times New Roman"/>
                <a:cs typeface="Times New Roman"/>
              </a:rPr>
              <a:t>  </a:t>
            </a:r>
            <a:r>
              <a:rPr lang="it-IT" dirty="0" smtClean="0"/>
              <a:t>sono complementari.</a:t>
            </a:r>
            <a:endParaRPr lang="it-IT" dirty="0"/>
          </a:p>
        </p:txBody>
      </p:sp>
      <p:sp>
        <p:nvSpPr>
          <p:cNvPr id="77" name="Text Box 18"/>
          <p:cNvSpPr txBox="1">
            <a:spLocks noChangeArrowheads="1"/>
          </p:cNvSpPr>
          <p:nvPr/>
        </p:nvSpPr>
        <p:spPr bwMode="auto">
          <a:xfrm>
            <a:off x="3423249" y="4607043"/>
            <a:ext cx="4609916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I triangoli ABD</a:t>
            </a:r>
            <a:r>
              <a:rPr lang="it-IT" dirty="0" smtClean="0">
                <a:sym typeface="Symbol"/>
              </a:rPr>
              <a:t>  </a:t>
            </a:r>
            <a:r>
              <a:rPr lang="it-IT" dirty="0" smtClean="0"/>
              <a:t>ABC per il </a:t>
            </a:r>
            <a:r>
              <a:rPr lang="it-IT" dirty="0" err="1" smtClean="0"/>
              <a:t>I°</a:t>
            </a:r>
            <a:r>
              <a:rPr lang="it-IT" dirty="0" smtClean="0"/>
              <a:t> </a:t>
            </a:r>
            <a:r>
              <a:rPr lang="it-IT" dirty="0" err="1" smtClean="0"/>
              <a:t>C.C.T.R.</a:t>
            </a:r>
            <a:endParaRPr lang="it-IT" dirty="0"/>
          </a:p>
        </p:txBody>
      </p:sp>
      <p:sp>
        <p:nvSpPr>
          <p:cNvPr id="85" name="Text Box 33"/>
          <p:cNvSpPr txBox="1">
            <a:spLocks noChangeArrowheads="1"/>
          </p:cNvSpPr>
          <p:nvPr/>
        </p:nvSpPr>
        <p:spPr bwMode="auto">
          <a:xfrm>
            <a:off x="3425351" y="5759289"/>
            <a:ext cx="2029723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Ma  BM</a:t>
            </a:r>
            <a:r>
              <a:rPr lang="it-IT" dirty="0" smtClean="0">
                <a:sym typeface="Symbol"/>
              </a:rPr>
              <a:t>  ½</a:t>
            </a:r>
            <a:r>
              <a:rPr lang="it-IT" dirty="0" smtClean="0">
                <a:latin typeface="Times New Roman"/>
                <a:cs typeface="Times New Roman"/>
                <a:sym typeface="Symbol"/>
              </a:rPr>
              <a:t> </a:t>
            </a:r>
            <a:r>
              <a:rPr lang="it-IT" dirty="0" smtClean="0">
                <a:sym typeface="Symbol"/>
              </a:rPr>
              <a:t>BD </a:t>
            </a:r>
            <a:endParaRPr lang="it-IT" dirty="0"/>
          </a:p>
        </p:txBody>
      </p:sp>
      <p:graphicFrame>
        <p:nvGraphicFramePr>
          <p:cNvPr id="452618" name="Object 10"/>
          <p:cNvGraphicFramePr>
            <a:graphicFrameLocks noChangeAspect="1"/>
          </p:cNvGraphicFramePr>
          <p:nvPr/>
        </p:nvGraphicFramePr>
        <p:xfrm>
          <a:off x="5809125" y="5694745"/>
          <a:ext cx="603250" cy="518170"/>
        </p:xfrm>
        <a:graphic>
          <a:graphicData uri="http://schemas.openxmlformats.org/presentationml/2006/ole">
            <p:oleObj spid="_x0000_s471043" name="Equation" r:id="rId5" imgW="177480" imgH="139680" progId="Equation.3">
              <p:embed/>
            </p:oleObj>
          </a:graphicData>
        </a:graphic>
      </p:graphicFrame>
      <p:sp>
        <p:nvSpPr>
          <p:cNvPr id="86" name="Text Box 33"/>
          <p:cNvSpPr txBox="1">
            <a:spLocks noChangeArrowheads="1"/>
          </p:cNvSpPr>
          <p:nvPr/>
        </p:nvSpPr>
        <p:spPr bwMode="auto">
          <a:xfrm>
            <a:off x="6663284" y="5749642"/>
            <a:ext cx="1600118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BM</a:t>
            </a:r>
            <a:r>
              <a:rPr lang="it-IT" dirty="0" smtClean="0">
                <a:sym typeface="Symbol"/>
              </a:rPr>
              <a:t>  ½</a:t>
            </a:r>
            <a:r>
              <a:rPr lang="it-IT" dirty="0" smtClean="0">
                <a:latin typeface="Times New Roman"/>
                <a:cs typeface="Times New Roman"/>
                <a:sym typeface="Symbol"/>
              </a:rPr>
              <a:t> </a:t>
            </a:r>
            <a:r>
              <a:rPr lang="it-IT" dirty="0" smtClean="0">
                <a:sym typeface="Symbol"/>
              </a:rPr>
              <a:t>AC .</a:t>
            </a:r>
            <a:endParaRPr lang="it-IT" dirty="0"/>
          </a:p>
        </p:txBody>
      </p:sp>
      <p:sp>
        <p:nvSpPr>
          <p:cNvPr id="51" name="Text Box 15"/>
          <p:cNvSpPr txBox="1">
            <a:spLocks noChangeArrowheads="1"/>
          </p:cNvSpPr>
          <p:nvPr/>
        </p:nvSpPr>
        <p:spPr bwMode="auto">
          <a:xfrm flipH="1">
            <a:off x="977031" y="3393221"/>
            <a:ext cx="325676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X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3" name="Text Box 15"/>
          <p:cNvSpPr txBox="1">
            <a:spLocks noChangeArrowheads="1"/>
          </p:cNvSpPr>
          <p:nvPr/>
        </p:nvSpPr>
        <p:spPr bwMode="auto">
          <a:xfrm flipH="1">
            <a:off x="2256771" y="3395309"/>
            <a:ext cx="325676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X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6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12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12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12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28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28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28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28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28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0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1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0" dur="80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1" dur="80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80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7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8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4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5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1" dur="80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2" dur="80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80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8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9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360"/>
                            </p:stCondLst>
                            <p:childTnLst>
                              <p:par>
                                <p:cTn id="1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452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9" dur="80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0" dur="80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80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30" grpId="0"/>
      <p:bldP spid="54" grpId="0" animBg="1"/>
      <p:bldP spid="55" grpId="0" animBg="1"/>
      <p:bldP spid="63" grpId="0"/>
      <p:bldP spid="64" grpId="0"/>
      <p:bldP spid="66" grpId="0"/>
      <p:bldP spid="67" grpId="0"/>
      <p:bldP spid="68" grpId="0"/>
      <p:bldP spid="69" grpId="0"/>
      <p:bldP spid="70" grpId="0"/>
      <p:bldP spid="72" grpId="0"/>
      <p:bldP spid="81" grpId="0"/>
      <p:bldP spid="83" grpId="0"/>
      <p:bldP spid="32" grpId="0" animBg="1"/>
      <p:bldP spid="43" grpId="0" animBg="1"/>
      <p:bldP spid="44" grpId="0"/>
      <p:bldP spid="45" grpId="0" animBg="1"/>
      <p:bldP spid="59" grpId="0"/>
      <p:bldP spid="60" grpId="0"/>
      <p:bldP spid="62" grpId="0"/>
      <p:bldP spid="73" grpId="0"/>
      <p:bldP spid="74" grpId="0"/>
      <p:bldP spid="77" grpId="0"/>
      <p:bldP spid="85" grpId="0"/>
      <p:bldP spid="86" grpId="0"/>
      <p:bldP spid="51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9252" y="1288628"/>
            <a:ext cx="92516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b="1" dirty="0" smtClean="0"/>
              <a:t>Dati nel piano una retta r e un punto P, </a:t>
            </a:r>
            <a:r>
              <a:rPr lang="it-IT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esiste</a:t>
            </a:r>
            <a:r>
              <a:rPr lang="it-IT" b="1" dirty="0" smtClean="0"/>
              <a:t> una </a:t>
            </a:r>
            <a:r>
              <a:rPr lang="it-IT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unica</a:t>
            </a:r>
            <a:r>
              <a:rPr lang="it-IT" b="1" dirty="0" smtClean="0"/>
              <a:t> retta s passante per P e perpendicolare a r.</a:t>
            </a:r>
          </a:p>
        </p:txBody>
      </p:sp>
      <p:cxnSp>
        <p:nvCxnSpPr>
          <p:cNvPr id="6" name="Connettore 1 5"/>
          <p:cNvCxnSpPr/>
          <p:nvPr/>
        </p:nvCxnSpPr>
        <p:spPr bwMode="auto">
          <a:xfrm>
            <a:off x="409074" y="6196263"/>
            <a:ext cx="915603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Connettore 1 9"/>
          <p:cNvCxnSpPr/>
          <p:nvPr/>
        </p:nvCxnSpPr>
        <p:spPr bwMode="auto">
          <a:xfrm rot="5400000">
            <a:off x="2699818" y="4783835"/>
            <a:ext cx="424969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47"/>
          <p:cNvSpPr txBox="1">
            <a:spLocks noChangeArrowheads="1"/>
          </p:cNvSpPr>
          <p:nvPr/>
        </p:nvSpPr>
        <p:spPr bwMode="auto">
          <a:xfrm>
            <a:off x="4427916" y="3237174"/>
            <a:ext cx="324128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Ovale 12"/>
          <p:cNvSpPr/>
          <p:nvPr/>
        </p:nvSpPr>
        <p:spPr bwMode="auto">
          <a:xfrm>
            <a:off x="4788947" y="3416967"/>
            <a:ext cx="72000" cy="72000"/>
          </a:xfrm>
          <a:prstGeom prst="ellipse">
            <a:avLst/>
          </a:prstGeom>
          <a:solidFill>
            <a:srgbClr val="C0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4" name="Text Box 47"/>
          <p:cNvSpPr txBox="1">
            <a:spLocks noChangeArrowheads="1"/>
          </p:cNvSpPr>
          <p:nvPr/>
        </p:nvSpPr>
        <p:spPr bwMode="auto">
          <a:xfrm>
            <a:off x="4784854" y="2499236"/>
            <a:ext cx="304892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4496092" y="6168870"/>
            <a:ext cx="35779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 Box 47"/>
          <p:cNvSpPr txBox="1">
            <a:spLocks noChangeArrowheads="1"/>
          </p:cNvSpPr>
          <p:nvPr/>
        </p:nvSpPr>
        <p:spPr bwMode="auto">
          <a:xfrm>
            <a:off x="9316749" y="6200952"/>
            <a:ext cx="28245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endParaRPr lang="it-IT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Ovale 15"/>
          <p:cNvSpPr/>
          <p:nvPr/>
        </p:nvSpPr>
        <p:spPr bwMode="auto">
          <a:xfrm>
            <a:off x="4789820" y="6158882"/>
            <a:ext cx="72000" cy="72000"/>
          </a:xfrm>
          <a:prstGeom prst="ellipse">
            <a:avLst/>
          </a:prstGeom>
          <a:solidFill>
            <a:srgbClr val="C0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22300" y="135465"/>
            <a:ext cx="8667750" cy="3476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z="20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DISTANZA </a:t>
            </a:r>
            <a:r>
              <a:rPr lang="it-IT" sz="2000" b="1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DI</a:t>
            </a:r>
            <a:r>
              <a:rPr lang="it-IT" sz="20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UN PUNTO DA UNA RETTA</a:t>
            </a:r>
            <a:endParaRPr lang="it-IT" sz="20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0" y="771816"/>
            <a:ext cx="1828800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Teorema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8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28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28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28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3" grpId="0" animBg="1"/>
      <p:bldP spid="14" grpId="0"/>
      <p:bldP spid="15" grpId="0"/>
      <p:bldP spid="12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9252" y="1288628"/>
            <a:ext cx="92516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b="1" dirty="0" smtClean="0"/>
              <a:t>L’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</a:t>
            </a:r>
            <a:r>
              <a:rPr lang="it-IT" b="1" dirty="0" smtClean="0"/>
              <a:t> di un segmento AB è la retta passante per il punto medio del segmento AB e perpendicolare ad AB.</a:t>
            </a:r>
            <a:endParaRPr lang="it-IT" b="1" dirty="0"/>
          </a:p>
        </p:txBody>
      </p:sp>
      <p:cxnSp>
        <p:nvCxnSpPr>
          <p:cNvPr id="6" name="Connettore 1 5"/>
          <p:cNvCxnSpPr/>
          <p:nvPr/>
        </p:nvCxnSpPr>
        <p:spPr bwMode="auto">
          <a:xfrm>
            <a:off x="3144475" y="6196263"/>
            <a:ext cx="3276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Connettore 1 9"/>
          <p:cNvCxnSpPr/>
          <p:nvPr/>
        </p:nvCxnSpPr>
        <p:spPr bwMode="auto">
          <a:xfrm rot="5400000">
            <a:off x="2699818" y="4783835"/>
            <a:ext cx="424969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47"/>
          <p:cNvSpPr txBox="1">
            <a:spLocks noChangeArrowheads="1"/>
          </p:cNvSpPr>
          <p:nvPr/>
        </p:nvSpPr>
        <p:spPr bwMode="auto">
          <a:xfrm>
            <a:off x="2835601" y="6011906"/>
            <a:ext cx="3417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it-IT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Ovale 12"/>
          <p:cNvSpPr/>
          <p:nvPr/>
        </p:nvSpPr>
        <p:spPr bwMode="auto">
          <a:xfrm>
            <a:off x="3125684" y="6168049"/>
            <a:ext cx="72000" cy="72000"/>
          </a:xfrm>
          <a:prstGeom prst="ellipse">
            <a:avLst/>
          </a:prstGeom>
          <a:solidFill>
            <a:srgbClr val="C0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4" name="Text Box 47"/>
          <p:cNvSpPr txBox="1">
            <a:spLocks noChangeArrowheads="1"/>
          </p:cNvSpPr>
          <p:nvPr/>
        </p:nvSpPr>
        <p:spPr bwMode="auto">
          <a:xfrm>
            <a:off x="4784854" y="2499236"/>
            <a:ext cx="322524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4496092" y="6168870"/>
            <a:ext cx="37863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 Box 47"/>
          <p:cNvSpPr txBox="1">
            <a:spLocks noChangeArrowheads="1"/>
          </p:cNvSpPr>
          <p:nvPr/>
        </p:nvSpPr>
        <p:spPr bwMode="auto">
          <a:xfrm>
            <a:off x="6423776" y="6019644"/>
            <a:ext cx="343364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it-IT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Ovale 15"/>
          <p:cNvSpPr/>
          <p:nvPr/>
        </p:nvSpPr>
        <p:spPr bwMode="auto">
          <a:xfrm>
            <a:off x="4789820" y="6158882"/>
            <a:ext cx="72000" cy="72000"/>
          </a:xfrm>
          <a:prstGeom prst="ellipse">
            <a:avLst/>
          </a:prstGeom>
          <a:solidFill>
            <a:srgbClr val="C0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22300" y="135465"/>
            <a:ext cx="8667750" cy="3476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z="20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DISTANZA </a:t>
            </a:r>
            <a:r>
              <a:rPr lang="it-IT" sz="2000" b="1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DI</a:t>
            </a:r>
            <a:r>
              <a:rPr lang="it-IT" sz="20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UN PUNTO DA UNA RETTA</a:t>
            </a:r>
            <a:endParaRPr lang="it-IT" sz="20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0" y="771816"/>
            <a:ext cx="1828800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Definizione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Ovale 16"/>
          <p:cNvSpPr/>
          <p:nvPr/>
        </p:nvSpPr>
        <p:spPr bwMode="auto">
          <a:xfrm>
            <a:off x="6415518" y="6162789"/>
            <a:ext cx="72000" cy="72000"/>
          </a:xfrm>
          <a:prstGeom prst="ellipse">
            <a:avLst/>
          </a:prstGeom>
          <a:solidFill>
            <a:srgbClr val="C0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4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4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4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4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4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animBg="1"/>
      <p:bldP spid="14" grpId="0"/>
      <p:bldP spid="15" grpId="0"/>
      <p:bldP spid="12" grpId="0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9252" y="1288628"/>
            <a:ext cx="92516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b="1" dirty="0" smtClean="0"/>
              <a:t>La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distanza</a:t>
            </a:r>
            <a:r>
              <a:rPr lang="it-IT" b="1" dirty="0" smtClean="0"/>
              <a:t> di un punto P da una retta r è la lunghezza del segmento  di estremi il punto P e la sua proiezione sulla retta r.</a:t>
            </a:r>
            <a:endParaRPr lang="it-IT" b="1" dirty="0"/>
          </a:p>
        </p:txBody>
      </p:sp>
      <p:cxnSp>
        <p:nvCxnSpPr>
          <p:cNvPr id="6" name="Connettore 1 5"/>
          <p:cNvCxnSpPr/>
          <p:nvPr/>
        </p:nvCxnSpPr>
        <p:spPr bwMode="auto">
          <a:xfrm>
            <a:off x="409074" y="6196263"/>
            <a:ext cx="915603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Connettore 1 9"/>
          <p:cNvCxnSpPr/>
          <p:nvPr/>
        </p:nvCxnSpPr>
        <p:spPr bwMode="auto">
          <a:xfrm rot="5400000">
            <a:off x="2699818" y="4783835"/>
            <a:ext cx="424969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47"/>
          <p:cNvSpPr txBox="1">
            <a:spLocks noChangeArrowheads="1"/>
          </p:cNvSpPr>
          <p:nvPr/>
        </p:nvSpPr>
        <p:spPr bwMode="auto">
          <a:xfrm>
            <a:off x="4427916" y="3237174"/>
            <a:ext cx="324128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Ovale 12"/>
          <p:cNvSpPr/>
          <p:nvPr/>
        </p:nvSpPr>
        <p:spPr bwMode="auto">
          <a:xfrm>
            <a:off x="4788947" y="3416967"/>
            <a:ext cx="72000" cy="72000"/>
          </a:xfrm>
          <a:prstGeom prst="ellipse">
            <a:avLst/>
          </a:prstGeom>
          <a:solidFill>
            <a:srgbClr val="C0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4" name="Text Box 47"/>
          <p:cNvSpPr txBox="1">
            <a:spLocks noChangeArrowheads="1"/>
          </p:cNvSpPr>
          <p:nvPr/>
        </p:nvSpPr>
        <p:spPr bwMode="auto">
          <a:xfrm>
            <a:off x="4784854" y="2499236"/>
            <a:ext cx="304892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4496092" y="6168870"/>
            <a:ext cx="35779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 Box 47"/>
          <p:cNvSpPr txBox="1">
            <a:spLocks noChangeArrowheads="1"/>
          </p:cNvSpPr>
          <p:nvPr/>
        </p:nvSpPr>
        <p:spPr bwMode="auto">
          <a:xfrm>
            <a:off x="9316749" y="6200952"/>
            <a:ext cx="28245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endParaRPr lang="it-IT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Ovale 15"/>
          <p:cNvSpPr/>
          <p:nvPr/>
        </p:nvSpPr>
        <p:spPr bwMode="auto">
          <a:xfrm>
            <a:off x="4789820" y="6158882"/>
            <a:ext cx="72000" cy="72000"/>
          </a:xfrm>
          <a:prstGeom prst="ellipse">
            <a:avLst/>
          </a:prstGeom>
          <a:solidFill>
            <a:srgbClr val="C0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cxnSp>
        <p:nvCxnSpPr>
          <p:cNvPr id="20" name="Connettore 1 19"/>
          <p:cNvCxnSpPr/>
          <p:nvPr/>
        </p:nvCxnSpPr>
        <p:spPr bwMode="auto">
          <a:xfrm rot="5400000">
            <a:off x="3493422" y="4825792"/>
            <a:ext cx="266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22300" y="135465"/>
            <a:ext cx="8667750" cy="3476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z="20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DISTANZA </a:t>
            </a:r>
            <a:r>
              <a:rPr lang="it-IT" sz="2000" b="1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DI</a:t>
            </a:r>
            <a:r>
              <a:rPr lang="it-IT" sz="20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UN PUNTO DA UNA RETTA</a:t>
            </a:r>
            <a:endParaRPr lang="it-IT" sz="20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0" y="771816"/>
            <a:ext cx="1828800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Definizione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3" grpId="0" animBg="1"/>
      <p:bldP spid="14" grpId="0"/>
      <p:bldP spid="15" grpId="0"/>
      <p:bldP spid="12" grpId="0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9252" y="1282553"/>
            <a:ext cx="92516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it-IT" b="1" dirty="0" smtClean="0">
                <a:latin typeface="+mj-lt"/>
              </a:rPr>
              <a:t>Se PH è la distanza del punto P dalla retta r, ogni segmento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PQ</a:t>
            </a:r>
            <a:r>
              <a:rPr lang="it-IT" b="1" dirty="0" smtClean="0">
                <a:latin typeface="+mj-lt"/>
              </a:rPr>
              <a:t>, con Q appartenente a r e Q</a:t>
            </a:r>
            <a:r>
              <a:rPr lang="it-IT" b="1" dirty="0" smtClean="0">
                <a:latin typeface="+mj-lt"/>
                <a:ea typeface="Cambria Math"/>
              </a:rPr>
              <a:t>≠</a:t>
            </a:r>
            <a:r>
              <a:rPr lang="it-IT" b="1" dirty="0" smtClean="0">
                <a:latin typeface="+mj-lt"/>
              </a:rPr>
              <a:t>H, si dice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segmento obliquo </a:t>
            </a:r>
            <a:r>
              <a:rPr lang="it-IT" b="1" dirty="0" smtClean="0">
                <a:latin typeface="+mj-lt"/>
              </a:rPr>
              <a:t>e QH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proiezione ortogonale </a:t>
            </a:r>
            <a:r>
              <a:rPr lang="it-IT" b="1" dirty="0" smtClean="0">
                <a:latin typeface="+mj-lt"/>
              </a:rPr>
              <a:t>di PQ su r.</a:t>
            </a:r>
            <a:endParaRPr lang="it-IT" b="1" dirty="0">
              <a:latin typeface="+mj-lt"/>
            </a:endParaRPr>
          </a:p>
        </p:txBody>
      </p:sp>
      <p:cxnSp>
        <p:nvCxnSpPr>
          <p:cNvPr id="6" name="Connettore 1 5"/>
          <p:cNvCxnSpPr/>
          <p:nvPr/>
        </p:nvCxnSpPr>
        <p:spPr bwMode="auto">
          <a:xfrm>
            <a:off x="409074" y="6196263"/>
            <a:ext cx="915603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Connettore 1 9"/>
          <p:cNvCxnSpPr/>
          <p:nvPr/>
        </p:nvCxnSpPr>
        <p:spPr bwMode="auto">
          <a:xfrm rot="5400000">
            <a:off x="2699818" y="4783835"/>
            <a:ext cx="424969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47"/>
          <p:cNvSpPr txBox="1">
            <a:spLocks noChangeArrowheads="1"/>
          </p:cNvSpPr>
          <p:nvPr/>
        </p:nvSpPr>
        <p:spPr bwMode="auto">
          <a:xfrm>
            <a:off x="4427916" y="3237174"/>
            <a:ext cx="324128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 Box 47"/>
          <p:cNvSpPr txBox="1">
            <a:spLocks noChangeArrowheads="1"/>
          </p:cNvSpPr>
          <p:nvPr/>
        </p:nvSpPr>
        <p:spPr bwMode="auto">
          <a:xfrm>
            <a:off x="4784854" y="2499236"/>
            <a:ext cx="304892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4496092" y="6168870"/>
            <a:ext cx="35779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 Box 47"/>
          <p:cNvSpPr txBox="1">
            <a:spLocks noChangeArrowheads="1"/>
          </p:cNvSpPr>
          <p:nvPr/>
        </p:nvSpPr>
        <p:spPr bwMode="auto">
          <a:xfrm>
            <a:off x="9316749" y="6200952"/>
            <a:ext cx="28245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endParaRPr lang="it-IT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0" name="Connettore 1 19"/>
          <p:cNvCxnSpPr/>
          <p:nvPr/>
        </p:nvCxnSpPr>
        <p:spPr bwMode="auto">
          <a:xfrm rot="5400000">
            <a:off x="3493422" y="4825792"/>
            <a:ext cx="2664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8098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7" name="Text Box 47"/>
          <p:cNvSpPr txBox="1">
            <a:spLocks noChangeArrowheads="1"/>
          </p:cNvSpPr>
          <p:nvPr/>
        </p:nvSpPr>
        <p:spPr bwMode="auto">
          <a:xfrm>
            <a:off x="7217233" y="6164233"/>
            <a:ext cx="365806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Connettore 1 18"/>
          <p:cNvCxnSpPr>
            <a:endCxn id="21" idx="5"/>
          </p:cNvCxnSpPr>
          <p:nvPr/>
        </p:nvCxnSpPr>
        <p:spPr bwMode="auto">
          <a:xfrm rot="16200000" flipH="1">
            <a:off x="4733204" y="3544803"/>
            <a:ext cx="2767373" cy="2583697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Ovale 12"/>
          <p:cNvSpPr/>
          <p:nvPr/>
        </p:nvSpPr>
        <p:spPr bwMode="auto">
          <a:xfrm>
            <a:off x="4788947" y="3424110"/>
            <a:ext cx="72000" cy="72000"/>
          </a:xfrm>
          <a:prstGeom prst="ellipse">
            <a:avLst/>
          </a:prstGeom>
          <a:solidFill>
            <a:srgbClr val="C0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6" name="Ovale 15"/>
          <p:cNvSpPr/>
          <p:nvPr/>
        </p:nvSpPr>
        <p:spPr bwMode="auto">
          <a:xfrm>
            <a:off x="4789820" y="6158882"/>
            <a:ext cx="72000" cy="72000"/>
          </a:xfrm>
          <a:prstGeom prst="ellipse">
            <a:avLst/>
          </a:prstGeom>
          <a:solidFill>
            <a:srgbClr val="C0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1" name="Ovale 20"/>
          <p:cNvSpPr/>
          <p:nvPr/>
        </p:nvSpPr>
        <p:spPr bwMode="auto">
          <a:xfrm>
            <a:off x="7347283" y="6158883"/>
            <a:ext cx="72000" cy="72000"/>
          </a:xfrm>
          <a:prstGeom prst="ellipse">
            <a:avLst/>
          </a:prstGeom>
          <a:solidFill>
            <a:srgbClr val="C0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622300" y="135465"/>
            <a:ext cx="8667750" cy="3476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z="20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DISTANZA </a:t>
            </a:r>
            <a:r>
              <a:rPr lang="it-IT" sz="2000" b="1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DI</a:t>
            </a:r>
            <a:r>
              <a:rPr lang="it-IT" sz="20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UN PUNTO DA UNA RETTA</a:t>
            </a:r>
            <a:endParaRPr lang="it-IT" sz="20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0" y="771816"/>
            <a:ext cx="1828800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Definizione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8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8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9080"/>
                            </p:stCondLst>
                            <p:childTnLst>
                              <p:par>
                                <p:cTn id="1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RETTE PARALLELE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99" name="Text Box 6"/>
          <p:cNvSpPr txBox="1">
            <a:spLocks noChangeArrowheads="1"/>
          </p:cNvSpPr>
          <p:nvPr/>
        </p:nvSpPr>
        <p:spPr bwMode="auto">
          <a:xfrm>
            <a:off x="0" y="771816"/>
            <a:ext cx="1828800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Definizione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96925" y="2143125"/>
            <a:ext cx="5634038" cy="4071938"/>
            <a:chOff x="565" y="1755"/>
            <a:chExt cx="3549" cy="2565"/>
          </a:xfrm>
        </p:grpSpPr>
        <p:sp>
          <p:nvSpPr>
            <p:cNvPr id="34" name="Line 5"/>
            <p:cNvSpPr>
              <a:spLocks noChangeShapeType="1"/>
            </p:cNvSpPr>
            <p:nvPr/>
          </p:nvSpPr>
          <p:spPr bwMode="auto">
            <a:xfrm flipV="1">
              <a:off x="565" y="1755"/>
              <a:ext cx="3549" cy="2565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5" name="Line 6"/>
            <p:cNvSpPr>
              <a:spLocks noChangeShapeType="1"/>
            </p:cNvSpPr>
            <p:nvPr/>
          </p:nvSpPr>
          <p:spPr bwMode="auto">
            <a:xfrm flipV="1">
              <a:off x="1199" y="2031"/>
              <a:ext cx="2537" cy="1837"/>
            </a:xfrm>
            <a:prstGeom prst="line">
              <a:avLst/>
            </a:prstGeom>
            <a:noFill/>
            <a:ln w="76200">
              <a:solidFill>
                <a:srgbClr val="000066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1655763" y="2786063"/>
            <a:ext cx="5634037" cy="4071937"/>
            <a:chOff x="565" y="1755"/>
            <a:chExt cx="3549" cy="2565"/>
          </a:xfrm>
        </p:grpSpPr>
        <p:sp>
          <p:nvSpPr>
            <p:cNvPr id="37" name="Line 23"/>
            <p:cNvSpPr>
              <a:spLocks noChangeShapeType="1"/>
            </p:cNvSpPr>
            <p:nvPr/>
          </p:nvSpPr>
          <p:spPr bwMode="auto">
            <a:xfrm flipV="1">
              <a:off x="565" y="1755"/>
              <a:ext cx="3549" cy="256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flipV="1">
              <a:off x="1199" y="2031"/>
              <a:ext cx="2537" cy="1837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34711" y="1261871"/>
            <a:ext cx="9360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ct val="50000"/>
              </a:spcAft>
            </a:pPr>
            <a:r>
              <a:rPr lang="it-IT" sz="2000" b="1" dirty="0" smtClean="0"/>
              <a:t>Due rette si dicono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parallele</a:t>
            </a:r>
            <a:r>
              <a:rPr lang="it-IT" sz="2000" b="1" dirty="0" smtClean="0"/>
              <a:t>  se non hanno punti di intersezione oppure se coincidono.</a:t>
            </a:r>
            <a:endParaRPr lang="it-IT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6660" name="Group 4"/>
          <p:cNvGrpSpPr>
            <a:grpSpLocks/>
          </p:cNvGrpSpPr>
          <p:nvPr/>
        </p:nvGrpSpPr>
        <p:grpSpPr bwMode="auto">
          <a:xfrm>
            <a:off x="-165100" y="4937125"/>
            <a:ext cx="6737350" cy="0"/>
            <a:chOff x="0" y="2982"/>
            <a:chExt cx="4244" cy="0"/>
          </a:xfrm>
        </p:grpSpPr>
        <p:sp>
          <p:nvSpPr>
            <p:cNvPr id="326661" name="Line 5"/>
            <p:cNvSpPr>
              <a:spLocks noChangeShapeType="1"/>
            </p:cNvSpPr>
            <p:nvPr/>
          </p:nvSpPr>
          <p:spPr bwMode="auto">
            <a:xfrm>
              <a:off x="0" y="2982"/>
              <a:ext cx="42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26662" name="Line 6"/>
            <p:cNvSpPr>
              <a:spLocks noChangeShapeType="1"/>
            </p:cNvSpPr>
            <p:nvPr/>
          </p:nvSpPr>
          <p:spPr bwMode="auto">
            <a:xfrm>
              <a:off x="352" y="2982"/>
              <a:ext cx="341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326663" name="Group 7"/>
          <p:cNvGrpSpPr>
            <a:grpSpLocks/>
          </p:cNvGrpSpPr>
          <p:nvPr/>
        </p:nvGrpSpPr>
        <p:grpSpPr bwMode="auto">
          <a:xfrm rot="-175059">
            <a:off x="-165100" y="3479800"/>
            <a:ext cx="6737350" cy="0"/>
            <a:chOff x="0" y="2982"/>
            <a:chExt cx="4244" cy="0"/>
          </a:xfrm>
        </p:grpSpPr>
        <p:sp>
          <p:nvSpPr>
            <p:cNvPr id="326664" name="Line 8"/>
            <p:cNvSpPr>
              <a:spLocks noChangeShapeType="1"/>
            </p:cNvSpPr>
            <p:nvPr/>
          </p:nvSpPr>
          <p:spPr bwMode="auto">
            <a:xfrm>
              <a:off x="0" y="2982"/>
              <a:ext cx="42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26665" name="Line 9"/>
            <p:cNvSpPr>
              <a:spLocks noChangeShapeType="1"/>
            </p:cNvSpPr>
            <p:nvPr/>
          </p:nvSpPr>
          <p:spPr bwMode="auto">
            <a:xfrm>
              <a:off x="352" y="2982"/>
              <a:ext cx="341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326666" name="Group 10"/>
          <p:cNvGrpSpPr>
            <a:grpSpLocks/>
          </p:cNvGrpSpPr>
          <p:nvPr/>
        </p:nvGrpSpPr>
        <p:grpSpPr bwMode="auto">
          <a:xfrm>
            <a:off x="0" y="2035175"/>
            <a:ext cx="5634038" cy="4071938"/>
            <a:chOff x="352" y="1530"/>
            <a:chExt cx="3549" cy="2565"/>
          </a:xfrm>
        </p:grpSpPr>
        <p:sp>
          <p:nvSpPr>
            <p:cNvPr id="326667" name="Line 11"/>
            <p:cNvSpPr>
              <a:spLocks noChangeShapeType="1"/>
            </p:cNvSpPr>
            <p:nvPr/>
          </p:nvSpPr>
          <p:spPr bwMode="auto">
            <a:xfrm flipV="1">
              <a:off x="352" y="1530"/>
              <a:ext cx="3549" cy="256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26668" name="Line 12"/>
            <p:cNvSpPr>
              <a:spLocks noChangeShapeType="1"/>
            </p:cNvSpPr>
            <p:nvPr/>
          </p:nvSpPr>
          <p:spPr bwMode="auto">
            <a:xfrm flipV="1">
              <a:off x="778" y="1791"/>
              <a:ext cx="2761" cy="1996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326669" name="Text Box 13"/>
          <p:cNvSpPr txBox="1">
            <a:spLocks noChangeArrowheads="1"/>
          </p:cNvSpPr>
          <p:nvPr/>
        </p:nvSpPr>
        <p:spPr bwMode="auto">
          <a:xfrm>
            <a:off x="5957888" y="4849813"/>
            <a:ext cx="280987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r</a:t>
            </a:r>
          </a:p>
        </p:txBody>
      </p:sp>
      <p:sp>
        <p:nvSpPr>
          <p:cNvPr id="326670" name="Text Box 14"/>
          <p:cNvSpPr txBox="1">
            <a:spLocks noChangeArrowheads="1"/>
          </p:cNvSpPr>
          <p:nvPr/>
        </p:nvSpPr>
        <p:spPr bwMode="auto">
          <a:xfrm>
            <a:off x="5959475" y="3427413"/>
            <a:ext cx="303213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s</a:t>
            </a:r>
          </a:p>
        </p:txBody>
      </p:sp>
      <p:sp>
        <p:nvSpPr>
          <p:cNvPr id="326671" name="Text Box 15"/>
          <p:cNvSpPr txBox="1">
            <a:spLocks noChangeArrowheads="1"/>
          </p:cNvSpPr>
          <p:nvPr/>
        </p:nvSpPr>
        <p:spPr bwMode="auto">
          <a:xfrm>
            <a:off x="5314950" y="1819275"/>
            <a:ext cx="27463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>
                <a:solidFill>
                  <a:schemeClr val="accent2"/>
                </a:solidFill>
              </a:rPr>
              <a:t>t</a:t>
            </a:r>
          </a:p>
        </p:txBody>
      </p:sp>
      <p:sp>
        <p:nvSpPr>
          <p:cNvPr id="326680" name="Text Box 24"/>
          <p:cNvSpPr txBox="1">
            <a:spLocks noChangeArrowheads="1"/>
          </p:cNvSpPr>
          <p:nvPr/>
        </p:nvSpPr>
        <p:spPr bwMode="auto">
          <a:xfrm>
            <a:off x="2843213" y="3481388"/>
            <a:ext cx="3302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3</a:t>
            </a:r>
          </a:p>
        </p:txBody>
      </p:sp>
      <p:sp>
        <p:nvSpPr>
          <p:cNvPr id="326681" name="Text Box 25"/>
          <p:cNvSpPr txBox="1">
            <a:spLocks noChangeArrowheads="1"/>
          </p:cNvSpPr>
          <p:nvPr/>
        </p:nvSpPr>
        <p:spPr bwMode="auto">
          <a:xfrm>
            <a:off x="3654425" y="3476625"/>
            <a:ext cx="330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4</a:t>
            </a:r>
          </a:p>
        </p:txBody>
      </p:sp>
      <p:sp>
        <p:nvSpPr>
          <p:cNvPr id="326682" name="Text Box 26"/>
          <p:cNvSpPr txBox="1">
            <a:spLocks noChangeArrowheads="1"/>
          </p:cNvSpPr>
          <p:nvPr/>
        </p:nvSpPr>
        <p:spPr bwMode="auto">
          <a:xfrm>
            <a:off x="1296988" y="4546600"/>
            <a:ext cx="330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5</a:t>
            </a:r>
          </a:p>
        </p:txBody>
      </p:sp>
      <p:sp>
        <p:nvSpPr>
          <p:cNvPr id="326683" name="Text Box 27"/>
          <p:cNvSpPr txBox="1">
            <a:spLocks noChangeArrowheads="1"/>
          </p:cNvSpPr>
          <p:nvPr/>
        </p:nvSpPr>
        <p:spPr bwMode="auto">
          <a:xfrm>
            <a:off x="2084388" y="4578350"/>
            <a:ext cx="330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6</a:t>
            </a:r>
          </a:p>
        </p:txBody>
      </p:sp>
      <p:sp>
        <p:nvSpPr>
          <p:cNvPr id="326684" name="Text Box 28"/>
          <p:cNvSpPr txBox="1">
            <a:spLocks noChangeArrowheads="1"/>
          </p:cNvSpPr>
          <p:nvPr/>
        </p:nvSpPr>
        <p:spPr bwMode="auto">
          <a:xfrm>
            <a:off x="6757988" y="3616325"/>
            <a:ext cx="3148012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/>
              <a:t>3 e 6 alterni interni</a:t>
            </a:r>
          </a:p>
        </p:txBody>
      </p:sp>
      <p:sp>
        <p:nvSpPr>
          <p:cNvPr id="326685" name="Text Box 29"/>
          <p:cNvSpPr txBox="1">
            <a:spLocks noChangeArrowheads="1"/>
          </p:cNvSpPr>
          <p:nvPr/>
        </p:nvSpPr>
        <p:spPr bwMode="auto">
          <a:xfrm>
            <a:off x="6732588" y="4276725"/>
            <a:ext cx="3148012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/>
              <a:t>4 e 5 alterni interni</a:t>
            </a:r>
          </a:p>
        </p:txBody>
      </p:sp>
      <p:sp>
        <p:nvSpPr>
          <p:cNvPr id="23" name="Rectangle 4"/>
          <p:cNvSpPr>
            <a:spLocks noGrp="1" noChangeArrowheads="1"/>
          </p:cNvSpPr>
          <p:nvPr>
            <p:ph type="title"/>
          </p:nvPr>
        </p:nvSpPr>
        <p:spPr>
          <a:xfrm>
            <a:off x="622300" y="135465"/>
            <a:ext cx="8667750" cy="347663"/>
          </a:xfrm>
        </p:spPr>
        <p:txBody>
          <a:bodyPr/>
          <a:lstStyle/>
          <a:p>
            <a:r>
              <a:rPr lang="it-I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RETTE TAGLIATE DA UNA TRASVERSALE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0" y="771816"/>
            <a:ext cx="1828800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Definizione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34711" y="1261871"/>
            <a:ext cx="9360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ct val="50000"/>
              </a:spcAft>
            </a:pPr>
            <a:r>
              <a:rPr lang="it-IT" sz="2000" b="1" dirty="0" smtClean="0"/>
              <a:t>Due rette r ed s formano con una terza retta t, chiamata trasversale, otto angoli.</a:t>
            </a:r>
            <a:endParaRPr lang="it-IT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26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3266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3266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3266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2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2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3266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3266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3266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72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80" grpId="0"/>
      <p:bldP spid="326681" grpId="0"/>
      <p:bldP spid="326682" grpId="0"/>
      <p:bldP spid="326683" grpId="0"/>
      <p:bldP spid="326684" grpId="0"/>
      <p:bldP spid="326685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84" name="Group 4"/>
          <p:cNvGrpSpPr>
            <a:grpSpLocks/>
          </p:cNvGrpSpPr>
          <p:nvPr/>
        </p:nvGrpSpPr>
        <p:grpSpPr bwMode="auto">
          <a:xfrm>
            <a:off x="-165100" y="4937125"/>
            <a:ext cx="6737350" cy="0"/>
            <a:chOff x="0" y="2982"/>
            <a:chExt cx="4244" cy="0"/>
          </a:xfrm>
        </p:grpSpPr>
        <p:sp>
          <p:nvSpPr>
            <p:cNvPr id="327685" name="Line 5"/>
            <p:cNvSpPr>
              <a:spLocks noChangeShapeType="1"/>
            </p:cNvSpPr>
            <p:nvPr/>
          </p:nvSpPr>
          <p:spPr bwMode="auto">
            <a:xfrm>
              <a:off x="0" y="2982"/>
              <a:ext cx="42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27686" name="Line 6"/>
            <p:cNvSpPr>
              <a:spLocks noChangeShapeType="1"/>
            </p:cNvSpPr>
            <p:nvPr/>
          </p:nvSpPr>
          <p:spPr bwMode="auto">
            <a:xfrm>
              <a:off x="352" y="2982"/>
              <a:ext cx="341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327687" name="Group 7"/>
          <p:cNvGrpSpPr>
            <a:grpSpLocks/>
          </p:cNvGrpSpPr>
          <p:nvPr/>
        </p:nvGrpSpPr>
        <p:grpSpPr bwMode="auto">
          <a:xfrm rot="-175059">
            <a:off x="-165100" y="3479800"/>
            <a:ext cx="6737350" cy="0"/>
            <a:chOff x="0" y="2982"/>
            <a:chExt cx="4244" cy="0"/>
          </a:xfrm>
        </p:grpSpPr>
        <p:sp>
          <p:nvSpPr>
            <p:cNvPr id="327688" name="Line 8"/>
            <p:cNvSpPr>
              <a:spLocks noChangeShapeType="1"/>
            </p:cNvSpPr>
            <p:nvPr/>
          </p:nvSpPr>
          <p:spPr bwMode="auto">
            <a:xfrm>
              <a:off x="0" y="2982"/>
              <a:ext cx="42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27689" name="Line 9"/>
            <p:cNvSpPr>
              <a:spLocks noChangeShapeType="1"/>
            </p:cNvSpPr>
            <p:nvPr/>
          </p:nvSpPr>
          <p:spPr bwMode="auto">
            <a:xfrm>
              <a:off x="352" y="2982"/>
              <a:ext cx="341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327690" name="Group 10"/>
          <p:cNvGrpSpPr>
            <a:grpSpLocks/>
          </p:cNvGrpSpPr>
          <p:nvPr/>
        </p:nvGrpSpPr>
        <p:grpSpPr bwMode="auto">
          <a:xfrm>
            <a:off x="0" y="2035175"/>
            <a:ext cx="5634038" cy="4071938"/>
            <a:chOff x="352" y="1530"/>
            <a:chExt cx="3549" cy="2565"/>
          </a:xfrm>
        </p:grpSpPr>
        <p:sp>
          <p:nvSpPr>
            <p:cNvPr id="327691" name="Line 11"/>
            <p:cNvSpPr>
              <a:spLocks noChangeShapeType="1"/>
            </p:cNvSpPr>
            <p:nvPr/>
          </p:nvSpPr>
          <p:spPr bwMode="auto">
            <a:xfrm flipV="1">
              <a:off x="352" y="1530"/>
              <a:ext cx="3549" cy="256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27692" name="Line 12"/>
            <p:cNvSpPr>
              <a:spLocks noChangeShapeType="1"/>
            </p:cNvSpPr>
            <p:nvPr/>
          </p:nvSpPr>
          <p:spPr bwMode="auto">
            <a:xfrm flipV="1">
              <a:off x="778" y="1791"/>
              <a:ext cx="2761" cy="1996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327693" name="Text Box 13"/>
          <p:cNvSpPr txBox="1">
            <a:spLocks noChangeArrowheads="1"/>
          </p:cNvSpPr>
          <p:nvPr/>
        </p:nvSpPr>
        <p:spPr bwMode="auto">
          <a:xfrm>
            <a:off x="5957888" y="4849813"/>
            <a:ext cx="280987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r</a:t>
            </a:r>
          </a:p>
        </p:txBody>
      </p:sp>
      <p:sp>
        <p:nvSpPr>
          <p:cNvPr id="327694" name="Text Box 14"/>
          <p:cNvSpPr txBox="1">
            <a:spLocks noChangeArrowheads="1"/>
          </p:cNvSpPr>
          <p:nvPr/>
        </p:nvSpPr>
        <p:spPr bwMode="auto">
          <a:xfrm>
            <a:off x="5959475" y="3427413"/>
            <a:ext cx="303213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s</a:t>
            </a:r>
          </a:p>
        </p:txBody>
      </p:sp>
      <p:sp>
        <p:nvSpPr>
          <p:cNvPr id="327695" name="Text Box 15"/>
          <p:cNvSpPr txBox="1">
            <a:spLocks noChangeArrowheads="1"/>
          </p:cNvSpPr>
          <p:nvPr/>
        </p:nvSpPr>
        <p:spPr bwMode="auto">
          <a:xfrm>
            <a:off x="5314950" y="1819275"/>
            <a:ext cx="27463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>
                <a:solidFill>
                  <a:schemeClr val="accent2"/>
                </a:solidFill>
              </a:rPr>
              <a:t>t</a:t>
            </a:r>
          </a:p>
        </p:txBody>
      </p:sp>
      <p:sp>
        <p:nvSpPr>
          <p:cNvPr id="327696" name="Text Box 16"/>
          <p:cNvSpPr txBox="1">
            <a:spLocks noChangeArrowheads="1"/>
          </p:cNvSpPr>
          <p:nvPr/>
        </p:nvSpPr>
        <p:spPr bwMode="auto">
          <a:xfrm>
            <a:off x="3303588" y="3036888"/>
            <a:ext cx="3302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1</a:t>
            </a:r>
          </a:p>
        </p:txBody>
      </p:sp>
      <p:sp>
        <p:nvSpPr>
          <p:cNvPr id="327697" name="Text Box 17"/>
          <p:cNvSpPr txBox="1">
            <a:spLocks noChangeArrowheads="1"/>
          </p:cNvSpPr>
          <p:nvPr/>
        </p:nvSpPr>
        <p:spPr bwMode="auto">
          <a:xfrm>
            <a:off x="4184650" y="3057525"/>
            <a:ext cx="330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2</a:t>
            </a:r>
          </a:p>
        </p:txBody>
      </p:sp>
      <p:sp>
        <p:nvSpPr>
          <p:cNvPr id="327698" name="Text Box 18"/>
          <p:cNvSpPr txBox="1">
            <a:spLocks noChangeArrowheads="1"/>
          </p:cNvSpPr>
          <p:nvPr/>
        </p:nvSpPr>
        <p:spPr bwMode="auto">
          <a:xfrm>
            <a:off x="852488" y="4956175"/>
            <a:ext cx="330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7</a:t>
            </a:r>
          </a:p>
        </p:txBody>
      </p:sp>
      <p:sp>
        <p:nvSpPr>
          <p:cNvPr id="327699" name="Text Box 19"/>
          <p:cNvSpPr txBox="1">
            <a:spLocks noChangeArrowheads="1"/>
          </p:cNvSpPr>
          <p:nvPr/>
        </p:nvSpPr>
        <p:spPr bwMode="auto">
          <a:xfrm>
            <a:off x="1601788" y="4986338"/>
            <a:ext cx="3302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8</a:t>
            </a:r>
          </a:p>
        </p:txBody>
      </p:sp>
      <p:sp>
        <p:nvSpPr>
          <p:cNvPr id="327700" name="Text Box 20"/>
          <p:cNvSpPr txBox="1">
            <a:spLocks noChangeArrowheads="1"/>
          </p:cNvSpPr>
          <p:nvPr/>
        </p:nvSpPr>
        <p:spPr bwMode="auto">
          <a:xfrm>
            <a:off x="6757988" y="3616325"/>
            <a:ext cx="32099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/>
              <a:t>1 e 8 alterni esterni</a:t>
            </a:r>
          </a:p>
        </p:txBody>
      </p:sp>
      <p:sp>
        <p:nvSpPr>
          <p:cNvPr id="327701" name="Text Box 21"/>
          <p:cNvSpPr txBox="1">
            <a:spLocks noChangeArrowheads="1"/>
          </p:cNvSpPr>
          <p:nvPr/>
        </p:nvSpPr>
        <p:spPr bwMode="auto">
          <a:xfrm>
            <a:off x="6732588" y="4276725"/>
            <a:ext cx="32099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/>
              <a:t>2 e 7 alterni esterni</a:t>
            </a:r>
          </a:p>
        </p:txBody>
      </p:sp>
      <p:sp>
        <p:nvSpPr>
          <p:cNvPr id="23" name="Rectangle 4"/>
          <p:cNvSpPr txBox="1">
            <a:spLocks noChangeArrowheads="1"/>
          </p:cNvSpPr>
          <p:nvPr/>
        </p:nvSpPr>
        <p:spPr bwMode="auto">
          <a:xfrm>
            <a:off x="622300" y="135465"/>
            <a:ext cx="86677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RETTE TAGLIATE DA UNA TRASVERSALE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0" y="771816"/>
            <a:ext cx="1828800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Definizione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34711" y="1261871"/>
            <a:ext cx="9360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ct val="50000"/>
              </a:spcAft>
            </a:pPr>
            <a:r>
              <a:rPr lang="it-IT" sz="2000" b="1" dirty="0" smtClean="0"/>
              <a:t>Due rette r ed s formano con una terza retta t, chiamata trasversale, otto angoli.</a:t>
            </a:r>
            <a:endParaRPr lang="it-IT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2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3277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3277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3277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27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2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3277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3277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3277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72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96" grpId="0"/>
      <p:bldP spid="327697" grpId="0"/>
      <p:bldP spid="327698" grpId="0"/>
      <p:bldP spid="327699" grpId="0"/>
      <p:bldP spid="327700" grpId="0"/>
      <p:bldP spid="327701" grpId="0"/>
      <p:bldP spid="25" grpId="0"/>
    </p:bldLst>
  </p:timing>
</p:sld>
</file>

<file path=ppt/theme/theme1.xml><?xml version="1.0" encoding="utf-8"?>
<a:theme xmlns:a="http://schemas.openxmlformats.org/drawingml/2006/main" name="Profilo">
  <a:themeElements>
    <a:clrScheme name="Profilo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o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rofilo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o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5451</TotalTime>
  <Words>1518</Words>
  <Application>Microsoft Office PowerPoint</Application>
  <PresentationFormat>A4 (21x29,7 cm)</PresentationFormat>
  <Paragraphs>318</Paragraphs>
  <Slides>28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0" baseType="lpstr">
      <vt:lpstr>Profilo</vt:lpstr>
      <vt:lpstr>Equation</vt:lpstr>
      <vt:lpstr>2. RETTE PARALLELE</vt:lpstr>
      <vt:lpstr>RETTE PARALLELE</vt:lpstr>
      <vt:lpstr>Diapositiva 3</vt:lpstr>
      <vt:lpstr>Diapositiva 4</vt:lpstr>
      <vt:lpstr>Diapositiva 5</vt:lpstr>
      <vt:lpstr>Diapositiva 6</vt:lpstr>
      <vt:lpstr>RETTE PARALLELE</vt:lpstr>
      <vt:lpstr>RETTE TAGLIATE DA UNA TRASVERSALE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TRIANGOLO</vt:lpstr>
      <vt:lpstr>TRIANGOLO</vt:lpstr>
      <vt:lpstr>II CRITERIO DI CONGRUENZA GENERALIZZATO</vt:lpstr>
      <vt:lpstr>Diapositiva 21</vt:lpstr>
      <vt:lpstr>Diapositiva 22</vt:lpstr>
      <vt:lpstr>I CRITERIO DI CONGRUENZA DEI TRIANGOLI RETTANGOLI</vt:lpstr>
      <vt:lpstr>II CRITERIO DI CONGRUENZA DEI TRIANGOLI RETTANGOLI</vt:lpstr>
      <vt:lpstr>II CRITERIO DI CONGRUENZA DEI TRIANGOLI RETTANGOLI</vt:lpstr>
      <vt:lpstr>III CRITERIO DI CONGRUENZA DEI TRIANGOLI RETTANGOLI</vt:lpstr>
      <vt:lpstr>IV CRITERIO DI CONGRUENZA DEI TRIANGOLI RETTANGOLI</vt:lpstr>
      <vt:lpstr>MEDIANA RELATIVA ALL’IPOTENUSA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GEOMETRIA EUCLIDEA</dc:title>
  <dc:creator>casalino</dc:creator>
  <cp:lastModifiedBy>Mimmo</cp:lastModifiedBy>
  <cp:revision>780</cp:revision>
  <dcterms:created xsi:type="dcterms:W3CDTF">2002-04-30T12:58:55Z</dcterms:created>
  <dcterms:modified xsi:type="dcterms:W3CDTF">2022-09-25T22:52:38Z</dcterms:modified>
</cp:coreProperties>
</file>