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4"/>
  </p:notesMasterIdLst>
  <p:handoutMasterIdLst>
    <p:handoutMasterId r:id="rId5"/>
  </p:handoutMasterIdLst>
  <p:sldIdLst>
    <p:sldId id="365" r:id="rId2"/>
    <p:sldId id="364" r:id="rId3"/>
  </p:sldIdLst>
  <p:sldSz cx="9906000" cy="6858000" type="A4"/>
  <p:notesSz cx="6888163" cy="9623425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CC"/>
    <a:srgbClr val="00DE00"/>
    <a:srgbClr val="000066"/>
    <a:srgbClr val="FFCC00"/>
    <a:srgbClr val="FF9900"/>
    <a:srgbClr val="CCFF33"/>
    <a:srgbClr val="CCFFFF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654" autoAdjust="0"/>
    <p:restoredTop sz="86371" autoAdjust="0"/>
  </p:normalViewPr>
  <p:slideViewPr>
    <p:cSldViewPr snapToGrid="0">
      <p:cViewPr varScale="1">
        <p:scale>
          <a:sx n="79" d="100"/>
          <a:sy n="79" d="100"/>
        </p:scale>
        <p:origin x="-864" y="-90"/>
      </p:cViewPr>
      <p:guideLst>
        <p:guide orient="horz" pos="2160"/>
        <p:guide pos="312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40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2075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40825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2075" y="9140825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Times New Roman" pitchFamily="18" charset="0"/>
              </a:defRPr>
            </a:lvl1pPr>
          </a:lstStyle>
          <a:p>
            <a:fld id="{93202B09-42D3-4FAB-BC54-280413C39509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39788" y="722313"/>
            <a:ext cx="5211762" cy="3608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570413"/>
            <a:ext cx="5510213" cy="433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0825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140825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Times New Roman" pitchFamily="18" charset="0"/>
              </a:defRPr>
            </a:lvl1pPr>
          </a:lstStyle>
          <a:p>
            <a:fld id="{DD67CFA3-4456-490D-86FF-8A67E5ED2E2E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0250" y="1433513"/>
            <a:ext cx="8420100" cy="446087"/>
          </a:xfrm>
        </p:spPr>
        <p:txBody>
          <a:bodyPr/>
          <a:lstStyle>
            <a:lvl1pPr>
              <a:defRPr sz="36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68450" y="3429000"/>
            <a:ext cx="75946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42950" y="6248400"/>
            <a:ext cx="2063750" cy="45720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384550" y="6248400"/>
            <a:ext cx="31369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1904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99300" y="6248400"/>
            <a:ext cx="2063750" cy="457200"/>
          </a:xfrm>
        </p:spPr>
        <p:txBody>
          <a:bodyPr/>
          <a:lstStyle>
            <a:lvl1pPr>
              <a:defRPr/>
            </a:lvl1pPr>
          </a:lstStyle>
          <a:p>
            <a:fld id="{80449BC4-4705-47AC-B966-659ABDECD85B}" type="slidenum">
              <a:rPr lang="it-IT"/>
              <a:pPr/>
              <a:t>‹N›</a:t>
            </a:fld>
            <a:endParaRPr lang="it-IT"/>
          </a:p>
        </p:txBody>
      </p:sp>
      <p:sp>
        <p:nvSpPr>
          <p:cNvPr id="190471" name="AutoShape 7"/>
          <p:cNvSpPr>
            <a:spLocks noChangeArrowheads="1"/>
          </p:cNvSpPr>
          <p:nvPr/>
        </p:nvSpPr>
        <p:spPr bwMode="auto">
          <a:xfrm>
            <a:off x="736600" y="2011363"/>
            <a:ext cx="8420100" cy="109537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A393F-B2A5-43DD-B806-329D5BA1E388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D994B-0A70-46AB-8C51-02B0483095FA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228D5-B1BF-4D6F-A5DB-7CCC8FF96448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A4998-85BC-489F-A58B-837304457076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98904-67FD-412A-A7D8-617A4355FA04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1AA44-6E6C-4A99-8B94-2DA0A27DB6F1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CE1E53-3FB6-4D25-935A-8C157737BBA1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B51E7-E7B4-4A92-B8FD-E335D6C2DFC1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58F87-57FB-4114-8ED1-6BD7AE33A76B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B5DA4-F91C-406D-BF55-662DCF3F2D2C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rgbClr val="EEEEEE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0480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89444" name="AutoShape 4"/>
          <p:cNvSpPr>
            <a:spLocks noChangeArrowheads="1"/>
          </p:cNvSpPr>
          <p:nvPr/>
        </p:nvSpPr>
        <p:spPr bwMode="auto">
          <a:xfrm>
            <a:off x="660400" y="677863"/>
            <a:ext cx="8621713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 sz="2400">
              <a:latin typeface="Times New Roman" pitchFamily="18" charset="0"/>
            </a:endParaRPr>
          </a:p>
        </p:txBody>
      </p:sp>
      <p:sp>
        <p:nvSpPr>
          <p:cNvPr id="18944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it-IT"/>
          </a:p>
        </p:txBody>
      </p:sp>
      <p:sp>
        <p:nvSpPr>
          <p:cNvPr id="18944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it-IT"/>
              <a:t>Liceo Scientifico Statale "E. Majoranna" Nicosia (EN)                                               prof. Vincenzo Lo Presti</a:t>
            </a:r>
          </a:p>
        </p:txBody>
      </p:sp>
      <p:sp>
        <p:nvSpPr>
          <p:cNvPr id="18944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DDBF62B-3CC8-45F7-8103-1A3460413A87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cs typeface="+mn-cs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it-IT" sz="3200" b="1">
                <a:solidFill>
                  <a:schemeClr val="tx1"/>
                </a:solidFill>
              </a:rPr>
              <a:t>3. CIRCONFERENZA E CERCHIO</a:t>
            </a:r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81788" y="6378575"/>
            <a:ext cx="3105150" cy="3698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it-IT" sz="1600" i="1"/>
              <a:t>A cura di  Mimmo CORRADO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688975" y="2897188"/>
            <a:ext cx="617855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it-IT" sz="2400" i="1">
                <a:latin typeface="Times New Roman" pitchFamily="18" charset="0"/>
              </a:rPr>
              <a:t>Per la prima classe dell’Istituto Professionale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b="1">
                <a:solidFill>
                  <a:schemeClr val="tx1"/>
                </a:solidFill>
              </a:rPr>
              <a:t>DEFINIZIONE</a:t>
            </a:r>
          </a:p>
        </p:txBody>
      </p:sp>
      <p:sp>
        <p:nvSpPr>
          <p:cNvPr id="193544" name="Text Box 8"/>
          <p:cNvSpPr txBox="1">
            <a:spLocks noChangeArrowheads="1"/>
          </p:cNvSpPr>
          <p:nvPr/>
        </p:nvSpPr>
        <p:spPr bwMode="auto">
          <a:xfrm>
            <a:off x="711200" y="1019175"/>
            <a:ext cx="85899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it-IT" sz="2400"/>
              <a:t>La</a:t>
            </a:r>
            <a:r>
              <a:rPr lang="it-IT" sz="2400">
                <a:solidFill>
                  <a:srgbClr val="663300"/>
                </a:solidFill>
              </a:rPr>
              <a:t> </a:t>
            </a:r>
            <a:r>
              <a:rPr lang="it-IT" sz="2400">
                <a:solidFill>
                  <a:schemeClr val="accent2"/>
                </a:solidFill>
              </a:rPr>
              <a:t>Circonferenza </a:t>
            </a:r>
            <a:r>
              <a:rPr lang="it-IT" sz="2400"/>
              <a:t>è il luogo geometrico dei punti del piano equidistati da un punto fisso detto centro. </a:t>
            </a:r>
            <a:endParaRPr lang="it-IT" sz="2400" b="1">
              <a:latin typeface="Times New Roman" pitchFamily="18" charset="0"/>
            </a:endParaRPr>
          </a:p>
        </p:txBody>
      </p:sp>
      <p:grpSp>
        <p:nvGrpSpPr>
          <p:cNvPr id="193583" name="Group 47"/>
          <p:cNvGrpSpPr>
            <a:grpSpLocks/>
          </p:cNvGrpSpPr>
          <p:nvPr/>
        </p:nvGrpSpPr>
        <p:grpSpPr bwMode="auto">
          <a:xfrm>
            <a:off x="3248025" y="2998788"/>
            <a:ext cx="3779838" cy="3463925"/>
            <a:chOff x="2046" y="1889"/>
            <a:chExt cx="2381" cy="2182"/>
          </a:xfrm>
        </p:grpSpPr>
        <p:sp>
          <p:nvSpPr>
            <p:cNvPr id="193579" name="Line 43"/>
            <p:cNvSpPr>
              <a:spLocks noChangeShapeType="1"/>
            </p:cNvSpPr>
            <p:nvPr/>
          </p:nvSpPr>
          <p:spPr bwMode="auto">
            <a:xfrm>
              <a:off x="3146" y="2986"/>
              <a:ext cx="979" cy="447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prstDash val="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93578" name="Line 42"/>
            <p:cNvSpPr>
              <a:spLocks noChangeShapeType="1"/>
            </p:cNvSpPr>
            <p:nvPr/>
          </p:nvSpPr>
          <p:spPr bwMode="auto">
            <a:xfrm flipV="1">
              <a:off x="3144" y="2552"/>
              <a:ext cx="978" cy="438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prstDash val="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93548" name="Text Box 12"/>
            <p:cNvSpPr txBox="1">
              <a:spLocks noChangeArrowheads="1"/>
            </p:cNvSpPr>
            <p:nvPr/>
          </p:nvSpPr>
          <p:spPr bwMode="auto">
            <a:xfrm>
              <a:off x="2898" y="2872"/>
              <a:ext cx="250" cy="28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2400"/>
                <a:t>C</a:t>
              </a:r>
            </a:p>
          </p:txBody>
        </p:sp>
        <p:sp>
          <p:nvSpPr>
            <p:cNvPr id="193569" name="Oval 33"/>
            <p:cNvSpPr>
              <a:spLocks noChangeArrowheads="1"/>
            </p:cNvSpPr>
            <p:nvPr/>
          </p:nvSpPr>
          <p:spPr bwMode="auto">
            <a:xfrm>
              <a:off x="2046" y="1900"/>
              <a:ext cx="2171" cy="2171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93571" name="Line 35"/>
            <p:cNvSpPr>
              <a:spLocks noChangeShapeType="1"/>
            </p:cNvSpPr>
            <p:nvPr/>
          </p:nvSpPr>
          <p:spPr bwMode="auto">
            <a:xfrm flipV="1">
              <a:off x="3146" y="2142"/>
              <a:ext cx="650" cy="841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prstDash val="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93570" name="Oval 34"/>
            <p:cNvSpPr>
              <a:spLocks noChangeAspect="1" noChangeArrowheads="1"/>
            </p:cNvSpPr>
            <p:nvPr/>
          </p:nvSpPr>
          <p:spPr bwMode="auto">
            <a:xfrm>
              <a:off x="3124" y="2961"/>
              <a:ext cx="50" cy="50"/>
            </a:xfrm>
            <a:prstGeom prst="ellipse">
              <a:avLst/>
            </a:prstGeom>
            <a:solidFill>
              <a:srgbClr val="FFCC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93575" name="Text Box 39"/>
            <p:cNvSpPr txBox="1">
              <a:spLocks noChangeArrowheads="1"/>
            </p:cNvSpPr>
            <p:nvPr/>
          </p:nvSpPr>
          <p:spPr bwMode="auto">
            <a:xfrm>
              <a:off x="3770" y="1889"/>
              <a:ext cx="313" cy="28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2400"/>
                <a:t>P</a:t>
              </a:r>
              <a:r>
                <a:rPr lang="it-IT" sz="2400" baseline="-25000"/>
                <a:t>1</a:t>
              </a:r>
              <a:endParaRPr lang="it-IT" sz="2400"/>
            </a:p>
          </p:txBody>
        </p:sp>
        <p:sp>
          <p:nvSpPr>
            <p:cNvPr id="193576" name="Text Box 40"/>
            <p:cNvSpPr txBox="1">
              <a:spLocks noChangeArrowheads="1"/>
            </p:cNvSpPr>
            <p:nvPr/>
          </p:nvSpPr>
          <p:spPr bwMode="auto">
            <a:xfrm>
              <a:off x="4097" y="2290"/>
              <a:ext cx="313" cy="28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it-IT" sz="2400"/>
                <a:t>P</a:t>
              </a:r>
              <a:r>
                <a:rPr lang="it-IT" sz="2400" baseline="-25000"/>
                <a:t>2</a:t>
              </a:r>
              <a:endParaRPr lang="it-IT" sz="2400"/>
            </a:p>
          </p:txBody>
        </p:sp>
        <p:sp>
          <p:nvSpPr>
            <p:cNvPr id="193577" name="Text Box 41"/>
            <p:cNvSpPr txBox="1">
              <a:spLocks noChangeArrowheads="1"/>
            </p:cNvSpPr>
            <p:nvPr/>
          </p:nvSpPr>
          <p:spPr bwMode="auto">
            <a:xfrm>
              <a:off x="4114" y="3312"/>
              <a:ext cx="313" cy="28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it-IT" sz="2400"/>
                <a:t>P</a:t>
              </a:r>
              <a:r>
                <a:rPr lang="it-IT" sz="2400" baseline="-25000"/>
                <a:t>3</a:t>
              </a:r>
              <a:endParaRPr lang="it-IT" sz="2400"/>
            </a:p>
          </p:txBody>
        </p:sp>
        <p:sp>
          <p:nvSpPr>
            <p:cNvPr id="193580" name="Oval 44"/>
            <p:cNvSpPr>
              <a:spLocks noChangeAspect="1" noChangeArrowheads="1"/>
            </p:cNvSpPr>
            <p:nvPr/>
          </p:nvSpPr>
          <p:spPr bwMode="auto">
            <a:xfrm>
              <a:off x="4095" y="3407"/>
              <a:ext cx="50" cy="50"/>
            </a:xfrm>
            <a:prstGeom prst="ellipse">
              <a:avLst/>
            </a:prstGeom>
            <a:solidFill>
              <a:srgbClr val="FFCC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93581" name="Oval 45"/>
            <p:cNvSpPr>
              <a:spLocks noChangeAspect="1" noChangeArrowheads="1"/>
            </p:cNvSpPr>
            <p:nvPr/>
          </p:nvSpPr>
          <p:spPr bwMode="auto">
            <a:xfrm>
              <a:off x="4101" y="2524"/>
              <a:ext cx="50" cy="50"/>
            </a:xfrm>
            <a:prstGeom prst="ellipse">
              <a:avLst/>
            </a:prstGeom>
            <a:solidFill>
              <a:srgbClr val="FFCC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93582" name="Oval 46"/>
            <p:cNvSpPr>
              <a:spLocks noChangeAspect="1" noChangeArrowheads="1"/>
            </p:cNvSpPr>
            <p:nvPr/>
          </p:nvSpPr>
          <p:spPr bwMode="auto">
            <a:xfrm>
              <a:off x="3780" y="2107"/>
              <a:ext cx="50" cy="50"/>
            </a:xfrm>
            <a:prstGeom prst="ellipse">
              <a:avLst/>
            </a:prstGeom>
            <a:solidFill>
              <a:srgbClr val="FFCC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48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19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4" grpId="0"/>
    </p:bldLst>
  </p:timing>
</p:sld>
</file>

<file path=ppt/theme/theme1.xml><?xml version="1.0" encoding="utf-8"?>
<a:theme xmlns:a="http://schemas.openxmlformats.org/drawingml/2006/main" name="Profilo">
  <a:themeElements>
    <a:clrScheme name="Profilo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o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Profilo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o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3687</TotalTime>
  <Words>39</Words>
  <Application>Microsoft PowerPoint</Application>
  <PresentationFormat>A4 (21x29,7 cm)</PresentationFormat>
  <Paragraphs>9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3" baseType="lpstr">
      <vt:lpstr>Profilo</vt:lpstr>
      <vt:lpstr>3. CIRCONFERENZA E CERCHIO</vt:lpstr>
      <vt:lpstr>DEFINIZIONE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GEOMETRIA EUCLIDEA</dc:title>
  <dc:creator>casalino</dc:creator>
  <cp:lastModifiedBy>m</cp:lastModifiedBy>
  <cp:revision>418</cp:revision>
  <dcterms:created xsi:type="dcterms:W3CDTF">2002-04-30T12:58:55Z</dcterms:created>
  <dcterms:modified xsi:type="dcterms:W3CDTF">2011-02-04T19:08:32Z</dcterms:modified>
</cp:coreProperties>
</file>